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8" r:id="rId1"/>
  </p:sldMasterIdLst>
  <p:notesMasterIdLst>
    <p:notesMasterId r:id="rId49"/>
  </p:notesMasterIdLst>
  <p:sldIdLst>
    <p:sldId id="311" r:id="rId2"/>
    <p:sldId id="257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5" r:id="rId16"/>
    <p:sldId id="324" r:id="rId17"/>
    <p:sldId id="326" r:id="rId18"/>
    <p:sldId id="328" r:id="rId19"/>
    <p:sldId id="329" r:id="rId20"/>
    <p:sldId id="330" r:id="rId21"/>
    <p:sldId id="331" r:id="rId22"/>
    <p:sldId id="327" r:id="rId23"/>
    <p:sldId id="333" r:id="rId24"/>
    <p:sldId id="332" r:id="rId25"/>
    <p:sldId id="334" r:id="rId26"/>
    <p:sldId id="335" r:id="rId27"/>
    <p:sldId id="336" r:id="rId28"/>
    <p:sldId id="338" r:id="rId29"/>
    <p:sldId id="339" r:id="rId30"/>
    <p:sldId id="340" r:id="rId31"/>
    <p:sldId id="341" r:id="rId32"/>
    <p:sldId id="342" r:id="rId33"/>
    <p:sldId id="337" r:id="rId34"/>
    <p:sldId id="343" r:id="rId35"/>
    <p:sldId id="344" r:id="rId36"/>
    <p:sldId id="346" r:id="rId37"/>
    <p:sldId id="345" r:id="rId38"/>
    <p:sldId id="348" r:id="rId39"/>
    <p:sldId id="347" r:id="rId40"/>
    <p:sldId id="349" r:id="rId41"/>
    <p:sldId id="351" r:id="rId42"/>
    <p:sldId id="352" r:id="rId43"/>
    <p:sldId id="354" r:id="rId44"/>
    <p:sldId id="356" r:id="rId45"/>
    <p:sldId id="353" r:id="rId46"/>
    <p:sldId id="350" r:id="rId47"/>
    <p:sldId id="355" r:id="rId4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2DF0A-4987-482C-B6F2-0B307BCF149D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B129F-8D85-4841-8AD3-0F82362D8D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33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D91-8803-40F8-B4B6-5AE5F2D9E4F8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130070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B17F2-77DA-40DA-BBC3-C359F76C52BB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43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0F62-52EB-4CFE-A9D2-2E1763E74BB1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04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35B7-93E4-4406-BC2E-0E880237E51A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571D-0CA1-4649-88AD-0DD39730C06F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7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2A14-53AF-40FA-98E5-930CB8841382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B596-D010-48A4-9800-E0669BE33D17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963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F5A4-ECEE-47A9-83B3-2D99C1EF91D3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5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C4D6-5CC0-44AC-812B-3EB23E445092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5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C815D-8B8C-4259-B08C-555EBE68EFDA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26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9B4F-6AED-4583-BC92-AAC7639768E5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3D998D-6A38-4CC5-A862-5EB883CFC988}"/>
              </a:ext>
            </a:extLst>
          </p:cNvPr>
          <p:cNvSpPr txBox="1"/>
          <p:nvPr userDrawn="1"/>
        </p:nvSpPr>
        <p:spPr>
          <a:xfrm>
            <a:off x="395288" y="6381750"/>
            <a:ext cx="7921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+mn-lt"/>
                <a:ea typeface="+mn-ea"/>
              </a:rPr>
              <a:t>P</a:t>
            </a:r>
            <a:endParaRPr kumimoji="0" lang="zh-TW" altLang="en-US" sz="12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597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9D14-E6E3-4F52-9009-1BCDCB3C2FE6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B0D19AD7-AFC5-4DCC-B634-1874B6E5B71C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32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1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2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3.pdf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4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5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6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7.pdf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8.pdf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9.pdf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4.10.pdf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D99EBC0-F702-4F4C-9558-41632DDD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F6E082C-B853-4894-AE9C-74C7045A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zh-TW" altLang="en-US" b="1" dirty="0">
                <a:solidFill>
                  <a:srgbClr val="C00000"/>
                </a:solidFill>
              </a:rPr>
              <a:t>瞬時加速度</a:t>
            </a:r>
            <a:r>
              <a:rPr lang="en-US" altLang="zh-TW" dirty="0"/>
              <a:t>(instantaneous acceleration)</a:t>
            </a:r>
            <a:r>
              <a:rPr lang="zh-TW" altLang="en-US" dirty="0"/>
              <a:t>是速度對時間的變化率：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 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x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dυ</a:t>
            </a:r>
            <a:r>
              <a:rPr lang="en-US" altLang="zh-TW" i="1" baseline="-25000" dirty="0" err="1"/>
              <a:t>x</a:t>
            </a:r>
            <a:r>
              <a:rPr lang="en-US" altLang="zh-TW" i="1" dirty="0"/>
              <a:t> </a:t>
            </a:r>
            <a:r>
              <a:rPr lang="en-US" altLang="zh-TW" dirty="0"/>
              <a:t>/</a:t>
            </a:r>
            <a:r>
              <a:rPr lang="en-US" altLang="zh-TW" i="1" dirty="0"/>
              <a:t>dt</a:t>
            </a:r>
            <a:r>
              <a:rPr lang="zh-TW" altLang="en-US" dirty="0"/>
              <a:t>，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y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dυ</a:t>
            </a:r>
            <a:r>
              <a:rPr lang="en-US" altLang="zh-TW" i="1" baseline="-25000" dirty="0" err="1"/>
              <a:t>y</a:t>
            </a:r>
            <a:r>
              <a:rPr lang="en-US" altLang="zh-TW" i="1" baseline="-25000" dirty="0"/>
              <a:t> </a:t>
            </a:r>
            <a:r>
              <a:rPr lang="en-US" altLang="zh-TW" dirty="0"/>
              <a:t>/</a:t>
            </a:r>
            <a:r>
              <a:rPr lang="en-US" altLang="zh-TW" i="1" dirty="0"/>
              <a:t>dt</a:t>
            </a:r>
            <a:r>
              <a:rPr lang="zh-TW" altLang="en-US" dirty="0"/>
              <a:t>，</a:t>
            </a:r>
            <a:r>
              <a:rPr lang="en-US" altLang="zh-TW" i="1" dirty="0" err="1"/>
              <a:t>a</a:t>
            </a:r>
            <a:r>
              <a:rPr lang="en-US" altLang="zh-TW" i="1" baseline="-25000" dirty="0" err="1"/>
              <a:t>z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dυ</a:t>
            </a:r>
            <a:r>
              <a:rPr lang="en-US" altLang="zh-TW" i="1" baseline="-25000" dirty="0" err="1"/>
              <a:t>z</a:t>
            </a:r>
            <a:r>
              <a:rPr lang="en-US" altLang="zh-TW" i="1" dirty="0"/>
              <a:t> </a:t>
            </a:r>
            <a:r>
              <a:rPr lang="en-US" altLang="zh-TW" dirty="0"/>
              <a:t>/</a:t>
            </a:r>
            <a:r>
              <a:rPr lang="en-US" altLang="zh-TW" i="1" dirty="0"/>
              <a:t>dt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600"/>
              </a:lnSpc>
              <a:defRPr/>
            </a:pPr>
            <a:r>
              <a:rPr lang="zh-TW" altLang="en-US" dirty="0"/>
              <a:t>通常無法直接由質點的路徑來求 </a:t>
            </a:r>
            <a:r>
              <a:rPr lang="en-US" altLang="zh-TW" b="1" dirty="0"/>
              <a:t>a</a:t>
            </a:r>
            <a:r>
              <a:rPr lang="zh-TW" altLang="en-US" dirty="0"/>
              <a:t>。而必須知道速度的各分量隨空間和時間變化的情形。圖 </a:t>
            </a:r>
            <a:r>
              <a:rPr lang="en-US" altLang="zh-TW" dirty="0"/>
              <a:t>4.3 </a:t>
            </a:r>
            <a:r>
              <a:rPr lang="zh-TW" altLang="en-US" dirty="0"/>
              <a:t>說明加速度可能會如何變化</a:t>
            </a:r>
            <a:r>
              <a:rPr lang="en-US" altLang="zh-TW" dirty="0"/>
              <a:t>(</a:t>
            </a:r>
            <a:r>
              <a:rPr lang="zh-TW" altLang="en-US" dirty="0"/>
              <a:t>速率不是定值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2A7895-6E15-44AB-A94B-06792A5B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29F743-2569-4A40-AA82-BE4076A8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86105E-123E-4C16-8A49-CA3CDE92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36288"/>
            <a:ext cx="6374130" cy="7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0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E5A66-8F36-4006-8E60-F9A410D0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33A77A-3F10-46C4-B7E7-AF9C7D821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740" y="1556792"/>
            <a:ext cx="4160520" cy="428053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BDE242-8303-4387-B490-B43163CF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245031-D0F6-4667-B7E5-54D6A2BF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5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7574BCE4-85BC-4236-A90E-55DC6B46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BA2A0-BB2F-487F-B599-2FE23E7CB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TW" altLang="fr-FR" sz="3200" b="1" dirty="0">
                <a:solidFill>
                  <a:schemeClr val="accent6"/>
                </a:solidFill>
              </a:rPr>
              <a:t>等加速度</a:t>
            </a:r>
            <a:r>
              <a:rPr lang="en-US" altLang="zh-TW" sz="3200" b="1" dirty="0">
                <a:solidFill>
                  <a:schemeClr val="accent6"/>
                </a:solidFill>
              </a:rPr>
              <a:t>(</a:t>
            </a:r>
            <a:r>
              <a:rPr lang="fr-FR" altLang="zh-TW" sz="3200" b="1" dirty="0">
                <a:solidFill>
                  <a:schemeClr val="accent6"/>
                </a:solidFill>
              </a:rPr>
              <a:t>Constant Acceleration</a:t>
            </a:r>
            <a:r>
              <a:rPr lang="en-US" altLang="zh-TW" sz="3200" b="1" dirty="0">
                <a:solidFill>
                  <a:schemeClr val="accent6"/>
                </a:solidFill>
              </a:rPr>
              <a:t>)</a:t>
            </a:r>
            <a:r>
              <a:rPr lang="zh-TW" altLang="fr-FR" sz="3200" b="1" dirty="0">
                <a:solidFill>
                  <a:schemeClr val="accent6"/>
                </a:solidFill>
              </a:rPr>
              <a:t> </a:t>
            </a:r>
            <a:endParaRPr lang="fr-FR" altLang="zh-TW" sz="3200" b="1" dirty="0">
              <a:solidFill>
                <a:schemeClr val="accent6"/>
              </a:solidFill>
            </a:endParaRPr>
          </a:p>
          <a:p>
            <a:pPr lvl="0"/>
            <a:r>
              <a:rPr lang="zh-TW" altLang="en-US" dirty="0"/>
              <a:t>若質點在二維或三維中作等加速度運動，方程式 </a:t>
            </a:r>
            <a:r>
              <a:rPr lang="en-US" altLang="zh-TW" dirty="0"/>
              <a:t>3.9 </a:t>
            </a:r>
            <a:r>
              <a:rPr lang="zh-TW" altLang="en-US" dirty="0"/>
              <a:t>∼ </a:t>
            </a:r>
            <a:r>
              <a:rPr lang="en-US" altLang="zh-TW" dirty="0"/>
              <a:t>3.12 </a:t>
            </a:r>
            <a:r>
              <a:rPr lang="zh-TW" altLang="en-US" dirty="0"/>
              <a:t>可用向量形式來表示：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D53F9F-A893-4A49-AABE-06A478A0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E2A0C3-F742-4936-A723-67CAB9D5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2CB958B-DB79-4D3C-B7DD-308863C5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068960"/>
            <a:ext cx="6140768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3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BC548-3728-4869-B523-84AC88E1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5F0DD-63ED-4BC8-98EB-32E9C0999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對於在 </a:t>
            </a:r>
            <a:r>
              <a:rPr lang="en-US" altLang="zh-TW" i="1" dirty="0" err="1"/>
              <a:t>xy</a:t>
            </a:r>
            <a:r>
              <a:rPr lang="en-US" altLang="zh-TW" i="1" dirty="0"/>
              <a:t> </a:t>
            </a:r>
            <a:r>
              <a:rPr lang="zh-TW" altLang="en-US" dirty="0"/>
              <a:t>平面的二維運動而言，這些方程式的 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i="1" dirty="0"/>
              <a:t>y</a:t>
            </a:r>
            <a:r>
              <a:rPr lang="en-US" altLang="zh-TW" dirty="0"/>
              <a:t> </a:t>
            </a:r>
            <a:r>
              <a:rPr lang="zh-TW" altLang="en-US" dirty="0"/>
              <a:t>分量為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7792D6-0BB7-46E4-B9FE-E761D636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39B1AF-F1C1-454C-9926-7CF10E22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631EEE-2DC9-483F-9AF8-BFBB1C67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21" y="2564904"/>
            <a:ext cx="6060758" cy="27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4B170-BAD5-4EB9-8B52-44038181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 </a:t>
            </a:r>
            <a:r>
              <a:rPr lang="zh-TW" altLang="en-US" dirty="0"/>
              <a:t>拋射體運動</a:t>
            </a:r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C7E21422-DD0D-4835-808C-FF23A792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366416"/>
            <a:ext cx="3690218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40BFBE-DD41-4E28-BD26-18044EAC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7869B6-EFEE-4501-A96E-2FFD753F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1F1F1C-9447-48A5-8EB1-0BCCBCBE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779590"/>
            <a:ext cx="3621881" cy="14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EAB07-B33E-47B0-913F-7D556F0F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 </a:t>
            </a:r>
            <a:r>
              <a:rPr lang="zh-TW" altLang="en-US" dirty="0"/>
              <a:t>拋射體運動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344AE-2D19-4B37-9C63-9931B6984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Wingdings 3" pitchFamily="18" charset="2"/>
              <a:buNone/>
              <a:defRPr/>
            </a:pPr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</a:rPr>
              <a:t>靠近地球表面的拋射體運動具有兩種獨立的運動</a:t>
            </a:r>
            <a:r>
              <a:rPr lang="en-US" altLang="zh-TW" b="1" dirty="0">
                <a:solidFill>
                  <a:srgbClr val="0070C0"/>
                </a:solidFill>
                <a:latin typeface="標楷體" pitchFamily="65" charset="-120"/>
              </a:rPr>
              <a:t>——</a:t>
            </a:r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</a:rPr>
              <a:t>等速的水平運動，以及有重力加速度的垂直運動</a:t>
            </a:r>
            <a:endParaRPr lang="en-US" altLang="zh-TW" b="1" dirty="0">
              <a:solidFill>
                <a:srgbClr val="0070C0"/>
              </a:solidFill>
              <a:latin typeface="標楷體" pitchFamily="65" charset="-120"/>
            </a:endParaRPr>
          </a:p>
          <a:p>
            <a:pPr marL="0" indent="0">
              <a:buFont typeface="Wingdings 3" pitchFamily="18" charset="2"/>
              <a:buNone/>
              <a:defRPr/>
            </a:pPr>
            <a:endParaRPr lang="en-US" altLang="zh-TW" b="1" dirty="0">
              <a:solidFill>
                <a:srgbClr val="0070C0"/>
              </a:solidFill>
              <a:latin typeface="標楷體" pitchFamily="65" charset="-120"/>
            </a:endParaRPr>
          </a:p>
          <a:p>
            <a:pPr>
              <a:lnSpc>
                <a:spcPts val="3600"/>
              </a:lnSpc>
              <a:defRPr/>
            </a:pPr>
            <a:r>
              <a:rPr lang="zh-TW" altLang="en-US" dirty="0"/>
              <a:t>為處理各種拋射體運動的問題，必須選取座標系，並明確設定原點。設 </a:t>
            </a:r>
            <a:r>
              <a:rPr lang="en-US" altLang="zh-TW" i="1" dirty="0"/>
              <a:t>x </a:t>
            </a:r>
            <a:r>
              <a:rPr lang="zh-TW" altLang="en-US" dirty="0"/>
              <a:t>軸在水平方向，而 </a:t>
            </a:r>
            <a:r>
              <a:rPr lang="en-US" altLang="zh-TW" i="1" dirty="0"/>
              <a:t>y </a:t>
            </a:r>
            <a:r>
              <a:rPr lang="zh-TW" altLang="en-US" dirty="0"/>
              <a:t>軸垂直向上，則</a:t>
            </a:r>
            <a:endParaRPr lang="en-US" altLang="zh-TW" dirty="0"/>
          </a:p>
          <a:p>
            <a:pPr>
              <a:lnSpc>
                <a:spcPts val="3600"/>
              </a:lnSpc>
              <a:defRPr/>
            </a:pPr>
            <a:endParaRPr lang="en-US" altLang="zh-TW" dirty="0"/>
          </a:p>
          <a:p>
            <a:pPr>
              <a:lnSpc>
                <a:spcPts val="3600"/>
              </a:lnSpc>
              <a:defRPr/>
            </a:pPr>
            <a:r>
              <a:rPr lang="zh-TW" altLang="en-US" spc="-100" dirty="0"/>
              <a:t>通常可選取原點，使起初的水平 </a:t>
            </a:r>
            <a:r>
              <a:rPr lang="en-US" altLang="zh-TW" spc="-100" dirty="0"/>
              <a:t>(</a:t>
            </a:r>
            <a:r>
              <a:rPr lang="en-US" altLang="zh-TW" i="1" spc="-100" dirty="0"/>
              <a:t>x</a:t>
            </a:r>
            <a:r>
              <a:rPr lang="en-US" altLang="zh-TW" spc="-100" dirty="0"/>
              <a:t>) </a:t>
            </a:r>
            <a:r>
              <a:rPr lang="zh-TW" altLang="en-US" spc="-100" dirty="0"/>
              <a:t>座標為零，亦即 </a:t>
            </a:r>
            <a:r>
              <a:rPr lang="en-US" altLang="zh-TW" i="1" spc="-100" dirty="0" err="1"/>
              <a:t>x</a:t>
            </a:r>
            <a:r>
              <a:rPr lang="en-US" altLang="zh-TW" spc="-100" baseline="-25000" dirty="0" err="1"/>
              <a:t>0</a:t>
            </a:r>
            <a:r>
              <a:rPr lang="en-US" altLang="zh-TW" spc="-100" dirty="0"/>
              <a:t> = 0</a:t>
            </a:r>
            <a:r>
              <a:rPr lang="zh-TW" altLang="en-US" spc="-100" dirty="0"/>
              <a:t>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39CF05-FCDB-40F3-B26A-96CC91CE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4CD605-224A-400E-8E98-E6D6E77E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16A54F-FB50-48CD-B77E-F41C9616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09120"/>
            <a:ext cx="2326958" cy="4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608179A0-7C20-44C0-BC48-668B6210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4.2 </a:t>
            </a:r>
            <a:r>
              <a:rPr lang="zh-TW" altLang="en-US" dirty="0"/>
              <a:t>拋射體運動</a:t>
            </a:r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A7854CE4-B281-4705-83C3-A14088CFF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則靠近地球表面的拋射體運動方程式可表為：</a:t>
            </a:r>
            <a:endParaRPr lang="zh-TW" altLang="en-US" spc="-100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83F942-35F7-4A43-B295-B19FDE9F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D487EA-81B9-4BE9-A23D-1844B958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4DE6B8-B945-4585-B7B3-E5DD476A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08" y="2204864"/>
            <a:ext cx="6547485" cy="29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15803FB-D445-4B25-BEF6-84B2D604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5FC0463-1E1F-481F-B460-87335EC79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19.6 m </a:t>
            </a:r>
            <a:r>
              <a:rPr lang="zh-TW" altLang="en-US" dirty="0"/>
              <a:t>高的懸崖上以 </a:t>
            </a:r>
            <a:r>
              <a:rPr lang="en-US" altLang="zh-TW" dirty="0"/>
              <a:t>15 m/s </a:t>
            </a:r>
            <a:r>
              <a:rPr lang="zh-TW" altLang="en-US" dirty="0"/>
              <a:t>水平拋出一球。求其：</a:t>
            </a:r>
            <a:r>
              <a:rPr lang="en-US" altLang="zh-TW" dirty="0"/>
              <a:t>(a) </a:t>
            </a:r>
            <a:r>
              <a:rPr lang="zh-TW" altLang="en-US" dirty="0"/>
              <a:t>飛行時間；</a:t>
            </a:r>
            <a:r>
              <a:rPr lang="en-US" altLang="zh-TW" dirty="0"/>
              <a:t>(b) </a:t>
            </a:r>
            <a:r>
              <a:rPr lang="zh-TW" altLang="en-US" dirty="0"/>
              <a:t>水平射程</a:t>
            </a:r>
            <a:r>
              <a:rPr lang="en-US" altLang="zh-TW" dirty="0"/>
              <a:t>(</a:t>
            </a:r>
            <a:r>
              <a:rPr lang="zh-TW" altLang="en-US" dirty="0"/>
              <a:t>離拋射點的水平位移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4C158F-159E-449A-A42D-563DA60F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E80411-FAFF-4A22-83C8-CC7B4F72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2558BD3B-1175-43A5-AAA7-AB3DB5B822E5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74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C3A38-6CC1-439D-BC1F-63A0B20D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5143C6-38BA-43CD-80FB-D104AAF24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一拋射體以初速度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與水平仰角 </a:t>
            </a:r>
            <a:r>
              <a:rPr lang="en-US" altLang="zh-TW" i="1" dirty="0"/>
              <a:t>θ</a:t>
            </a:r>
            <a:r>
              <a:rPr lang="en-US" altLang="zh-TW" dirty="0"/>
              <a:t> </a:t>
            </a:r>
            <a:r>
              <a:rPr lang="zh-TW" altLang="en-US" dirty="0"/>
              <a:t>從地面射出。求其：</a:t>
            </a:r>
            <a:r>
              <a:rPr lang="en-US" altLang="zh-TW" dirty="0"/>
              <a:t>(a) </a:t>
            </a:r>
            <a:r>
              <a:rPr lang="zh-TW" altLang="en-US" dirty="0"/>
              <a:t>飛行時間；</a:t>
            </a:r>
            <a:r>
              <a:rPr lang="en-US" altLang="zh-TW" dirty="0"/>
              <a:t>(b) </a:t>
            </a:r>
            <a:r>
              <a:rPr lang="zh-TW" altLang="en-US" dirty="0"/>
              <a:t>水平射程；</a:t>
            </a:r>
            <a:r>
              <a:rPr lang="en-US" altLang="zh-TW" dirty="0"/>
              <a:t>(c) </a:t>
            </a:r>
            <a:r>
              <a:rPr lang="zh-TW" altLang="en-US" dirty="0"/>
              <a:t>路徑的形狀。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1D7B80-F4CA-4513-B40F-7B954B0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2C14C0-66CA-48C3-B0FB-0243A07B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E73C141C-99EE-41F1-A913-02DF69B87D75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36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BDA93-1B47-4284-8C28-6D58DDC6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8B705A-6DCF-465C-9058-C58DFFBF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一球以</a:t>
            </a:r>
            <a:r>
              <a:rPr lang="en-US" altLang="zh-TW" dirty="0"/>
              <a:t>40 m/s </a:t>
            </a:r>
            <a:r>
              <a:rPr lang="zh-TW" altLang="en-US" dirty="0"/>
              <a:t>之初速度與水平仰角</a:t>
            </a:r>
            <a:r>
              <a:rPr lang="en-US" altLang="zh-TW" dirty="0"/>
              <a:t>53° </a:t>
            </a:r>
            <a:r>
              <a:rPr lang="zh-TW" altLang="en-US" dirty="0"/>
              <a:t>從地面射出，試求：</a:t>
            </a:r>
            <a:r>
              <a:rPr lang="en-US" altLang="zh-TW" dirty="0"/>
              <a:t>(a) </a:t>
            </a:r>
            <a:r>
              <a:rPr lang="en-US" altLang="zh-TW" i="1" dirty="0"/>
              <a:t>t </a:t>
            </a:r>
            <a:r>
              <a:rPr lang="en-US" altLang="zh-TW" dirty="0"/>
              <a:t>= 2 </a:t>
            </a:r>
            <a:r>
              <a:rPr lang="zh-TW" altLang="en-US" dirty="0"/>
              <a:t>秒時之速度與高度；</a:t>
            </a:r>
            <a:r>
              <a:rPr lang="en-US" altLang="zh-TW" dirty="0"/>
              <a:t>(b) </a:t>
            </a:r>
            <a:r>
              <a:rPr lang="zh-TW" altLang="en-US" dirty="0"/>
              <a:t>飛行之最大高度；</a:t>
            </a:r>
            <a:r>
              <a:rPr lang="en-US" altLang="zh-TW" dirty="0"/>
              <a:t>(c) </a:t>
            </a:r>
            <a:r>
              <a:rPr lang="zh-TW" altLang="en-US" dirty="0"/>
              <a:t>球的水平射程？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06CBF1-03D3-47D8-A42B-C398BEE0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AD93AB-5D50-4F54-B6D7-DB692F98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3A0F4C5D-B79F-4F3C-ADC1-B3A20045341B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796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sz="3600" dirty="0"/>
          </a:p>
        </p:txBody>
      </p:sp>
      <p:sp>
        <p:nvSpPr>
          <p:cNvPr id="9219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lvl="0" algn="l"/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lvl="0"/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lvl="0" algn="l"/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C8A74-01F6-46FF-B1B2-AF7D7B69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FBEAF5-B2B5-41FE-AE5D-A37115008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16 m </a:t>
            </a:r>
            <a:r>
              <a:rPr lang="zh-TW" altLang="en-US" dirty="0"/>
              <a:t>高的屋頂，把球沿水平朝上</a:t>
            </a:r>
            <a:r>
              <a:rPr lang="en-US" altLang="zh-TW" dirty="0"/>
              <a:t>30°</a:t>
            </a:r>
            <a:r>
              <a:rPr lang="zh-TW" altLang="en-US" dirty="0"/>
              <a:t>，以</a:t>
            </a:r>
            <a:r>
              <a:rPr lang="en-US" altLang="zh-TW" dirty="0"/>
              <a:t>21 m/s </a:t>
            </a:r>
            <a:r>
              <a:rPr lang="zh-TW" altLang="en-US" dirty="0"/>
              <a:t>拋出去</a:t>
            </a:r>
            <a:r>
              <a:rPr lang="en-US" altLang="zh-TW" dirty="0"/>
              <a:t>(</a:t>
            </a:r>
            <a:r>
              <a:rPr lang="zh-TW" altLang="en-US" dirty="0"/>
              <a:t>參見圖</a:t>
            </a:r>
            <a:r>
              <a:rPr lang="en-US" altLang="zh-TW" dirty="0"/>
              <a:t>4.9)</a:t>
            </a:r>
            <a:r>
              <a:rPr lang="zh-TW" altLang="en-US" dirty="0"/>
              <a:t>。求其：</a:t>
            </a:r>
            <a:r>
              <a:rPr lang="en-US" altLang="zh-TW" dirty="0"/>
              <a:t>(a) </a:t>
            </a:r>
            <a:r>
              <a:rPr lang="zh-TW" altLang="en-US" dirty="0"/>
              <a:t>飛行時間；</a:t>
            </a:r>
            <a:r>
              <a:rPr lang="en-US" altLang="zh-TW" dirty="0"/>
              <a:t>(b) </a:t>
            </a:r>
            <a:r>
              <a:rPr lang="zh-TW" altLang="en-US" dirty="0"/>
              <a:t>水平射程；</a:t>
            </a:r>
            <a:r>
              <a:rPr lang="en-US" altLang="zh-TW" dirty="0"/>
              <a:t>(c) </a:t>
            </a:r>
            <a:r>
              <a:rPr lang="zh-TW" altLang="en-US" dirty="0"/>
              <a:t>最大高度；</a:t>
            </a:r>
            <a:r>
              <a:rPr lang="en-US" altLang="zh-TW" dirty="0"/>
              <a:t>(d) </a:t>
            </a:r>
            <a:r>
              <a:rPr lang="zh-TW" altLang="en-US" dirty="0"/>
              <a:t>球落地的角度；</a:t>
            </a:r>
            <a:r>
              <a:rPr lang="en-US" altLang="zh-TW" dirty="0"/>
              <a:t>(e) </a:t>
            </a:r>
            <a:r>
              <a:rPr lang="zh-TW" altLang="en-US" dirty="0"/>
              <a:t>高於屋頂 </a:t>
            </a:r>
            <a:r>
              <a:rPr lang="en-US" altLang="zh-TW" dirty="0"/>
              <a:t>2 m</a:t>
            </a:r>
            <a:r>
              <a:rPr lang="zh-TW" altLang="en-US" dirty="0"/>
              <a:t>時的速度。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199793-569A-4F68-BE7C-812ECB96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2E3EE9-C83E-4B01-B8D7-6E4C4730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43FCEAD0-528C-47F4-8E29-A57EE3FF4D52}"/>
              </a:ext>
            </a:extLst>
          </p:cNvPr>
          <p:cNvSpPr/>
          <p:nvPr/>
        </p:nvSpPr>
        <p:spPr>
          <a:xfrm>
            <a:off x="827584" y="443711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89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9739C0F-044D-4DD4-A11F-6D351412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1724598-8BD6-4D0A-9432-C3B27AE05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在高 </a:t>
            </a:r>
            <a:r>
              <a:rPr lang="en-US" altLang="zh-TW" dirty="0"/>
              <a:t>45 m </a:t>
            </a:r>
            <a:r>
              <a:rPr lang="zh-TW" altLang="en-US" dirty="0"/>
              <a:t>的建築物屋頂，將球以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的初速及水平向下的俯角 </a:t>
            </a:r>
            <a:r>
              <a:rPr lang="en-US" altLang="zh-TW" i="1" dirty="0"/>
              <a:t>θ</a:t>
            </a:r>
            <a:r>
              <a:rPr lang="en-US" altLang="zh-TW" dirty="0"/>
              <a:t> </a:t>
            </a:r>
            <a:r>
              <a:rPr lang="zh-TW" altLang="en-US" dirty="0"/>
              <a:t>拋出去。</a:t>
            </a:r>
            <a:r>
              <a:rPr lang="en-US" altLang="zh-TW" dirty="0"/>
              <a:t>2 </a:t>
            </a:r>
            <a:r>
              <a:rPr lang="zh-TW" altLang="en-US" dirty="0"/>
              <a:t>秒後球在離建築物底部 </a:t>
            </a:r>
            <a:r>
              <a:rPr lang="en-US" altLang="zh-TW" dirty="0"/>
              <a:t>30 m </a:t>
            </a:r>
            <a:r>
              <a:rPr lang="zh-TW" altLang="en-US" dirty="0"/>
              <a:t>處著地。求 </a:t>
            </a:r>
            <a:r>
              <a:rPr lang="el-GR" altLang="zh-TW" i="1" dirty="0"/>
              <a:t>υ</a:t>
            </a:r>
            <a:r>
              <a:rPr lang="el-GR" altLang="zh-TW" baseline="-25000" dirty="0"/>
              <a:t>0</a:t>
            </a:r>
            <a:r>
              <a:rPr lang="el-GR" altLang="zh-TW" dirty="0"/>
              <a:t> </a:t>
            </a:r>
            <a:r>
              <a:rPr lang="zh-TW" altLang="en-US" dirty="0"/>
              <a:t>和 </a:t>
            </a:r>
            <a:r>
              <a:rPr lang="el-GR" altLang="zh-TW" i="1" dirty="0"/>
              <a:t>θ</a:t>
            </a:r>
            <a:r>
              <a:rPr lang="zh-TW" altLang="el-GR" dirty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62BFF6-0B53-459E-B373-15165875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B055E5-B9B1-48AD-8D98-DD2CC799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E6215-A1C5-41CB-85CA-ADE2F68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</a:t>
            </a:r>
            <a:r>
              <a:rPr lang="zh-TW" altLang="en-US" dirty="0"/>
              <a:t>等速率圓周運動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F18BB-6D5C-4155-AC8C-C17996F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在圖 </a:t>
            </a:r>
            <a:r>
              <a:rPr lang="en-US" altLang="zh-TW" dirty="0" err="1"/>
              <a:t>4.10a</a:t>
            </a:r>
            <a:r>
              <a:rPr lang="en-US" altLang="zh-TW" dirty="0"/>
              <a:t> </a:t>
            </a:r>
            <a:r>
              <a:rPr lang="zh-TW" altLang="en-US" dirty="0"/>
              <a:t>中，一輛車子起初以速度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向東行駛，再轉向南以速度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行駛。若速率保持不變，即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i="1" dirty="0"/>
              <a:t>υ</a:t>
            </a:r>
            <a:r>
              <a:rPr lang="zh-TW" altLang="en-US" dirty="0"/>
              <a:t>，則速度的變化純粹是由於方向的改變。圖中顯示 </a:t>
            </a:r>
            <a:r>
              <a:rPr lang="en-US" altLang="zh-TW" dirty="0" err="1"/>
              <a:t>Δ</a:t>
            </a:r>
            <a:r>
              <a:rPr lang="en-US" altLang="zh-TW" b="1" dirty="0" err="1"/>
              <a:t>v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－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1</a:t>
            </a:r>
            <a:r>
              <a:rPr lang="zh-TW" altLang="en-US" dirty="0"/>
              <a:t>，其方向指向曲線內側。因此平均加速度 </a:t>
            </a:r>
            <a:r>
              <a:rPr lang="en-US" altLang="zh-TW" b="1" dirty="0" err="1"/>
              <a:t>a</a:t>
            </a:r>
            <a:r>
              <a:rPr lang="en-US" altLang="zh-TW" baseline="-25000" dirty="0" err="1"/>
              <a:t>av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dirty="0" err="1"/>
              <a:t>Δ</a:t>
            </a:r>
            <a:r>
              <a:rPr lang="en-US" altLang="zh-TW" b="1" dirty="0" err="1"/>
              <a:t>v</a:t>
            </a:r>
            <a:r>
              <a:rPr lang="en-US" altLang="zh-TW" dirty="0"/>
              <a:t>/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也指著同一方向。若車子分兩階段轉向，就會有兩個加速度，如圖 </a:t>
            </a:r>
            <a:r>
              <a:rPr lang="en-US" altLang="zh-TW" dirty="0" err="1"/>
              <a:t>4.10b</a:t>
            </a:r>
            <a:r>
              <a:rPr lang="en-US" altLang="zh-TW" dirty="0"/>
              <a:t> </a:t>
            </a:r>
            <a:r>
              <a:rPr lang="zh-TW" altLang="en-US" dirty="0"/>
              <a:t>所示。</a:t>
            </a:r>
          </a:p>
          <a:p>
            <a:r>
              <a:rPr lang="zh-TW" altLang="en-US" dirty="0"/>
              <a:t>若再分為更多階段，加速度看起來會像圖 </a:t>
            </a:r>
            <a:r>
              <a:rPr lang="en-US" altLang="zh-TW" dirty="0" err="1"/>
              <a:t>4.10c</a:t>
            </a:r>
            <a:r>
              <a:rPr lang="zh-TW" altLang="en-US" dirty="0"/>
              <a:t>。當這些線段合併成圓弧時，瞬時加速度為沿半徑向內的方向，指向圓心。稱為</a:t>
            </a:r>
            <a:r>
              <a:rPr lang="zh-TW" altLang="en-US" b="1" dirty="0">
                <a:solidFill>
                  <a:srgbClr val="C00000"/>
                </a:solidFill>
              </a:rPr>
              <a:t>向心加速度</a:t>
            </a:r>
            <a:r>
              <a:rPr lang="en-US" altLang="zh-TW" dirty="0"/>
              <a:t>(centripetal acceleration)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3C7EB0-381D-4CA5-B8C5-D983C07F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CA090D-05E7-4ECC-B8A9-20005FA7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0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966EA-968F-464A-9FB1-911EAEDD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</a:t>
            </a:r>
            <a:r>
              <a:rPr lang="zh-TW" altLang="en-US" dirty="0"/>
              <a:t>等速率圓周運動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1FD918-268C-427E-849C-EE835626D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526" y="1555576"/>
            <a:ext cx="8041005" cy="3018377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14B1F0-3D4D-4FAF-BD97-5CE9F5BF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C0C0A4-6417-478D-AA94-492AE88B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A6923E-3191-463C-B8C9-8A46ECF8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678969"/>
            <a:ext cx="6079808" cy="15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C9C0F-8B20-48F9-B28A-C55DA970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</a:t>
            </a:r>
            <a:r>
              <a:rPr lang="zh-TW" altLang="en-US" dirty="0"/>
              <a:t>等速率圓周運動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3D5DA0-337E-4B29-AC4F-C5B1B2CB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 </a:t>
            </a:r>
            <a:r>
              <a:rPr lang="en-US" altLang="zh-TW" dirty="0"/>
              <a:t>4.11 </a:t>
            </a:r>
            <a:r>
              <a:rPr lang="zh-TW" altLang="en-US" dirty="0"/>
              <a:t>顯示一質點以等速率 </a:t>
            </a:r>
            <a:r>
              <a:rPr lang="en-US" altLang="en-US" i="1" dirty="0">
                <a:ea typeface="微軟正黑體" pitchFamily="34" charset="-120"/>
              </a:rPr>
              <a:t>υ</a:t>
            </a:r>
            <a:r>
              <a:rPr lang="en-US" altLang="zh-TW" dirty="0"/>
              <a:t> </a:t>
            </a:r>
            <a:r>
              <a:rPr lang="zh-TW" altLang="en-US" dirty="0"/>
              <a:t>沿半徑為 </a:t>
            </a:r>
            <a:r>
              <a:rPr lang="en-US" altLang="zh-TW" i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的圓運動。假定在短暫的時間間隔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內，其位置向量轉了</a:t>
            </a:r>
            <a:r>
              <a:rPr lang="en-US" altLang="zh-TW" dirty="0" err="1"/>
              <a:t>Δ</a:t>
            </a:r>
            <a:r>
              <a:rPr lang="en-US" altLang="zh-TW" i="1" dirty="0" err="1"/>
              <a:t>θ</a:t>
            </a:r>
            <a:r>
              <a:rPr lang="zh-TW" altLang="en-US" dirty="0"/>
              <a:t>角，而位移</a:t>
            </a:r>
            <a:r>
              <a:rPr lang="en-US" altLang="zh-TW" b="1" dirty="0" err="1"/>
              <a:t>Δr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2</a:t>
            </a:r>
            <a:r>
              <a:rPr lang="zh-TW" altLang="en-US" dirty="0"/>
              <a:t>－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為垂直方向。因為</a:t>
            </a:r>
            <a:r>
              <a:rPr lang="zh-TW" altLang="en-US" b="1" dirty="0"/>
              <a:t> </a:t>
            </a:r>
            <a:r>
              <a:rPr lang="en-US" altLang="zh-TW" b="1" dirty="0"/>
              <a:t>v </a:t>
            </a:r>
            <a:r>
              <a:rPr lang="zh-TW" altLang="en-US" dirty="0"/>
              <a:t>總是垂直於</a:t>
            </a:r>
            <a:r>
              <a:rPr lang="zh-TW" altLang="en-US" b="1" dirty="0"/>
              <a:t> </a:t>
            </a:r>
            <a:r>
              <a:rPr lang="en-US" altLang="zh-TW" b="1" dirty="0"/>
              <a:t>r</a:t>
            </a:r>
            <a:r>
              <a:rPr lang="zh-TW" altLang="en-US" dirty="0"/>
              <a:t>，所以在任意時間間隔內，這兩種向量的方向有相同的角度變化。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4CEECB-0EAA-4E25-9AA7-8F6989E9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E47B0E-1AA9-4CED-AC43-B8FB1161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CE4CDB-CC28-48EF-8737-2DAFCE3B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3145" y="3725704"/>
            <a:ext cx="4171950" cy="2686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1C74A1-DD9F-4D2D-80B9-0E8A7483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2" y="4797152"/>
            <a:ext cx="4214813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B8238-ED99-4547-AE48-4C7099F7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</a:t>
            </a:r>
            <a:r>
              <a:rPr lang="zh-TW" altLang="en-US" dirty="0"/>
              <a:t>等速率圓周運動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E01226-A884-4714-829A-20E81663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在方程式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en-US" altLang="en-US" dirty="0">
                <a:ea typeface="微軟正黑體" pitchFamily="34" charset="-120"/>
              </a:rPr>
              <a:t>＋</a:t>
            </a:r>
            <a:r>
              <a:rPr lang="en-US" altLang="zh-TW" dirty="0" err="1"/>
              <a:t>Δ</a:t>
            </a:r>
            <a:r>
              <a:rPr lang="en-US" altLang="zh-TW" b="1" dirty="0" err="1"/>
              <a:t>v</a:t>
            </a:r>
            <a:r>
              <a:rPr lang="en-US" altLang="zh-TW" dirty="0"/>
              <a:t> </a:t>
            </a:r>
            <a:r>
              <a:rPr lang="zh-TW" altLang="en-US" dirty="0"/>
              <a:t>的向量圖中，</a:t>
            </a:r>
            <a:r>
              <a:rPr lang="en-US" altLang="en-US" i="1" dirty="0" err="1">
                <a:ea typeface="微軟正黑體" pitchFamily="34" charset="-120"/>
              </a:rPr>
              <a:t>υ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en-US" i="1" dirty="0" err="1">
                <a:ea typeface="微軟正黑體" pitchFamily="34" charset="-120"/>
              </a:rPr>
              <a:t>υ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＝</a:t>
            </a:r>
            <a:r>
              <a:rPr lang="en-US" altLang="en-US" i="1" dirty="0">
                <a:ea typeface="微軟正黑體" pitchFamily="34" charset="-120"/>
              </a:rPr>
              <a:t>υ</a:t>
            </a:r>
            <a:r>
              <a:rPr lang="zh-TW" altLang="en-US" dirty="0"/>
              <a:t>。</a:t>
            </a:r>
            <a:r>
              <a:rPr lang="en-US" altLang="zh-TW" dirty="0" err="1"/>
              <a:t>Δ</a:t>
            </a:r>
            <a:r>
              <a:rPr lang="en-US" altLang="zh-TW" b="1" dirty="0" err="1"/>
              <a:t>v</a:t>
            </a:r>
            <a:r>
              <a:rPr lang="en-US" altLang="zh-TW" dirty="0"/>
              <a:t> </a:t>
            </a:r>
            <a:r>
              <a:rPr lang="zh-TW" altLang="en-US" dirty="0"/>
              <a:t>為水平方向且沿半徑方向朝內－沿著圓中所畫 </a:t>
            </a:r>
            <a:r>
              <a:rPr lang="en-US" altLang="zh-TW" dirty="0" err="1"/>
              <a:t>Δ</a:t>
            </a:r>
            <a:r>
              <a:rPr lang="en-US" altLang="zh-TW" i="1" dirty="0" err="1"/>
              <a:t>θ</a:t>
            </a:r>
            <a:r>
              <a:rPr lang="en-US" altLang="zh-TW" i="1" dirty="0"/>
              <a:t> </a:t>
            </a:r>
            <a:r>
              <a:rPr lang="zh-TW" altLang="en-US" dirty="0"/>
              <a:t>的角平分線上。三角形 </a:t>
            </a:r>
            <a:r>
              <a:rPr lang="en-US" altLang="zh-TW" i="1" dirty="0" err="1"/>
              <a:t>OPQ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i="1" dirty="0"/>
              <a:t>ABC</a:t>
            </a:r>
            <a:r>
              <a:rPr lang="en-US" altLang="zh-TW" dirty="0"/>
              <a:t> </a:t>
            </a:r>
            <a:r>
              <a:rPr lang="zh-TW" altLang="en-US" dirty="0"/>
              <a:t>都是等腰三角形，並有相同的角度。因此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由此可得 </a:t>
            </a:r>
            <a:r>
              <a:rPr lang="en-US" altLang="zh-TW" dirty="0"/>
              <a:t>|</a:t>
            </a:r>
            <a:r>
              <a:rPr lang="en-US" altLang="zh-TW" dirty="0" err="1"/>
              <a:t>Δ</a:t>
            </a:r>
            <a:r>
              <a:rPr lang="en-US" altLang="zh-TW" b="1" dirty="0" err="1"/>
              <a:t>v</a:t>
            </a:r>
            <a:r>
              <a:rPr lang="en-US" altLang="zh-TW" dirty="0"/>
              <a:t>| =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en-US" i="1" dirty="0">
                <a:ea typeface="微軟正黑體" pitchFamily="34" charset="-120"/>
              </a:rPr>
              <a:t>υ</a:t>
            </a:r>
            <a:r>
              <a:rPr lang="en-US" altLang="zh-TW" dirty="0"/>
              <a:t>/</a:t>
            </a:r>
            <a:r>
              <a:rPr lang="en-US" altLang="zh-TW" i="1" dirty="0"/>
              <a:t>r</a:t>
            </a:r>
            <a:r>
              <a:rPr lang="en-US" altLang="zh-TW" dirty="0"/>
              <a:t>) |</a:t>
            </a:r>
            <a:r>
              <a:rPr lang="en-US" altLang="zh-TW" dirty="0" err="1"/>
              <a:t>Δ</a:t>
            </a:r>
            <a:r>
              <a:rPr lang="en-US" altLang="zh-TW" b="1" dirty="0" err="1"/>
              <a:t>r</a:t>
            </a:r>
            <a:r>
              <a:rPr lang="en-US" altLang="zh-TW" dirty="0"/>
              <a:t>|</a:t>
            </a:r>
            <a:r>
              <a:rPr lang="zh-TW" altLang="en-US" dirty="0"/>
              <a:t>。因為 </a:t>
            </a:r>
            <a:r>
              <a:rPr lang="en-US" altLang="zh-TW" dirty="0"/>
              <a:t>|</a:t>
            </a:r>
            <a:r>
              <a:rPr lang="en-US" altLang="zh-TW" dirty="0" err="1"/>
              <a:t>Δ</a:t>
            </a:r>
            <a:r>
              <a:rPr lang="en-US" altLang="zh-TW" b="1" dirty="0" err="1"/>
              <a:t>r</a:t>
            </a:r>
            <a:r>
              <a:rPr lang="en-US" altLang="zh-TW" dirty="0"/>
              <a:t> | ≈ </a:t>
            </a:r>
            <a:r>
              <a:rPr lang="en-US" altLang="en-US" i="1" dirty="0" err="1">
                <a:ea typeface="微軟正黑體" pitchFamily="34" charset="-120"/>
              </a:rPr>
              <a:t>υ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zh-TW" altLang="en-US" dirty="0"/>
              <a:t>，故 </a:t>
            </a:r>
            <a:r>
              <a:rPr lang="en-US" altLang="zh-TW" dirty="0"/>
              <a:t>|</a:t>
            </a:r>
            <a:r>
              <a:rPr lang="en-US" altLang="zh-TW" dirty="0" err="1"/>
              <a:t>Δ</a:t>
            </a:r>
            <a:r>
              <a:rPr lang="en-US" altLang="zh-TW" b="1" dirty="0" err="1"/>
              <a:t>v</a:t>
            </a:r>
            <a:r>
              <a:rPr lang="en-US" altLang="zh-TW" dirty="0"/>
              <a:t>| /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≈ </a:t>
            </a:r>
            <a:r>
              <a:rPr lang="en-US" altLang="en-US" i="1" dirty="0" err="1">
                <a:ea typeface="微軟正黑體" pitchFamily="34" charset="-120"/>
              </a:rPr>
              <a:t>υ</a:t>
            </a:r>
            <a:r>
              <a:rPr lang="en-US" altLang="zh-TW" baseline="30000" dirty="0" err="1"/>
              <a:t>2</a:t>
            </a:r>
            <a:r>
              <a:rPr lang="en-US" altLang="zh-TW" dirty="0"/>
              <a:t> /</a:t>
            </a:r>
            <a:r>
              <a:rPr lang="en-US" altLang="zh-TW" i="1" dirty="0"/>
              <a:t>r</a:t>
            </a:r>
            <a:r>
              <a:rPr lang="zh-TW" altLang="en-US" dirty="0"/>
              <a:t>。依定義，求得向心加速度為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3D474C-EB28-42E3-B85E-4F29EB71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C4A15-E338-41FF-9F75-9E5A7B7A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CB4D6C-6848-4309-B1A1-DA34D4CF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284984"/>
            <a:ext cx="1660208" cy="8067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BD2478-5112-49AF-AFFF-BF1FAADA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46" y="5517232"/>
            <a:ext cx="5380673" cy="7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7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B2273-2E1B-4E21-8164-50F84061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</a:t>
            </a:r>
            <a:r>
              <a:rPr lang="zh-TW" altLang="en-US" dirty="0"/>
              <a:t>等速率圓周運動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3369E3-1434-408E-8B12-52F9E1CA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下標 </a:t>
            </a:r>
            <a:r>
              <a:rPr lang="en-US" altLang="zh-TW" i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表示向心加速度是沿著半徑的方向。其向量方程式可寫為：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其中的   </a:t>
            </a:r>
            <a:r>
              <a:rPr lang="en-US" altLang="zh-TW" dirty="0"/>
              <a:t> </a:t>
            </a:r>
            <a:r>
              <a:rPr lang="zh-TW" altLang="en-US" dirty="0"/>
              <a:t>為徑向單位向量，如圖 </a:t>
            </a:r>
            <a:r>
              <a:rPr lang="en-US" altLang="zh-TW" dirty="0"/>
              <a:t>4.12 </a:t>
            </a:r>
            <a:r>
              <a:rPr lang="zh-TW" altLang="en-US" dirty="0"/>
              <a:t>所示。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BE0C42-7391-4D62-ADBF-857A1DF7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BA6BB4-0445-4254-95CD-A61221A2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1352416A-95AB-44CE-9755-C85AA1B3B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469271"/>
              </p:ext>
            </p:extLst>
          </p:nvPr>
        </p:nvGraphicFramePr>
        <p:xfrm>
          <a:off x="1979712" y="3129316"/>
          <a:ext cx="285300" cy="4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712" y="3129316"/>
                        <a:ext cx="285300" cy="44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526470A2-DE94-4324-891D-E53BCEC69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2309213"/>
            <a:ext cx="1420178" cy="8201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D34887-516A-40C3-B53A-981547201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60" y="3621837"/>
            <a:ext cx="2776538" cy="27860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230253-9E30-4CD1-BB38-3CBCF2007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539" y="5361564"/>
            <a:ext cx="2662238" cy="7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D4B18E-2E77-47BF-BFBF-35069CDA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4.3 </a:t>
            </a:r>
            <a:r>
              <a:rPr lang="zh-TW" altLang="en-US" dirty="0"/>
              <a:t>等速率圓周運動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20C78-044E-49C3-B14A-842A9BD84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週期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是環繞一周所需的時間，其距離為 </a:t>
            </a:r>
            <a:r>
              <a:rPr lang="en-US" altLang="zh-TW" dirty="0"/>
              <a:t>2</a:t>
            </a:r>
            <a:r>
              <a:rPr lang="en-US" altLang="zh-TW" i="1" dirty="0"/>
              <a:t>πr</a:t>
            </a:r>
            <a:r>
              <a:rPr lang="zh-TW" altLang="en-US" dirty="0"/>
              <a:t>，故速率為 </a:t>
            </a:r>
            <a:r>
              <a:rPr lang="en-US" altLang="en-US" i="1" dirty="0">
                <a:ea typeface="微軟正黑體" pitchFamily="34" charset="-120"/>
              </a:rPr>
              <a:t>υ</a:t>
            </a:r>
            <a:r>
              <a:rPr lang="en-US" altLang="zh-TW" dirty="0"/>
              <a:t> </a:t>
            </a:r>
            <a:r>
              <a:rPr lang="zh-TW" altLang="en-US" dirty="0"/>
              <a:t>＝ </a:t>
            </a:r>
            <a:r>
              <a:rPr lang="en-US" altLang="zh-TW" dirty="0"/>
              <a:t>(2</a:t>
            </a:r>
            <a:r>
              <a:rPr lang="en-US" altLang="zh-TW" i="1" dirty="0"/>
              <a:t>πr</a:t>
            </a:r>
            <a:r>
              <a:rPr lang="en-US" altLang="zh-TW" dirty="0"/>
              <a:t>) /</a:t>
            </a:r>
            <a:r>
              <a:rPr lang="en-US" altLang="zh-TW" i="1" dirty="0"/>
              <a:t>T</a:t>
            </a:r>
            <a:r>
              <a:rPr lang="zh-TW" altLang="en-US" dirty="0"/>
              <a:t>。</a:t>
            </a:r>
            <a:r>
              <a:rPr lang="en-US" altLang="zh-TW" dirty="0"/>
              <a:t>4.13 </a:t>
            </a:r>
            <a:r>
              <a:rPr lang="zh-TW" altLang="en-US" dirty="0"/>
              <a:t>式也可寫為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9B8ED7-FF6D-4BEB-8B5A-CEBD0050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F5DE15-A3C4-423B-AC91-C7AF6AF4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4BD7C0-50C6-430E-8B80-A19EBE93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492896"/>
            <a:ext cx="5800725" cy="8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80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67F1126-050A-46DD-9646-C7C5F675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4.5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0EE9279-76FA-4510-8FC8-6A9CC0636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一飛行員駕機作水平旋轉，其向心加速度為 </a:t>
            </a:r>
            <a:r>
              <a:rPr lang="en-US" altLang="zh-TW" dirty="0" err="1"/>
              <a:t>5g</a:t>
            </a:r>
            <a:r>
              <a:rPr lang="zh-TW" altLang="en-US" dirty="0"/>
              <a:t>，若當時飛機速率為 </a:t>
            </a:r>
            <a:r>
              <a:rPr lang="en-US" altLang="zh-TW" dirty="0"/>
              <a:t>2 </a:t>
            </a:r>
            <a:r>
              <a:rPr lang="zh-TW" altLang="en-US" dirty="0"/>
              <a:t>馬赫</a:t>
            </a:r>
            <a:r>
              <a:rPr lang="en-US" altLang="zh-TW" dirty="0"/>
              <a:t>(</a:t>
            </a:r>
            <a:r>
              <a:rPr lang="zh-TW" altLang="en-US" dirty="0"/>
              <a:t>一馬赫為一倍聲速，設聲速為 </a:t>
            </a:r>
            <a:r>
              <a:rPr lang="en-US" altLang="zh-TW" dirty="0"/>
              <a:t>340 m/s)</a:t>
            </a:r>
            <a:r>
              <a:rPr lang="zh-TW" altLang="en-US" dirty="0"/>
              <a:t>，其飛行半徑多大？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44BC94-33F0-4E80-A0FA-0D8CF21B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A67B-4B87-4F6C-8024-0676330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A4C8325E-BAB6-4D00-AFCA-92E351C073D6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023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814AD-AA46-49F3-8C02-445D4409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4.6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4E935F-11EE-4DA9-943F-41570057D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月球在距地心 </a:t>
            </a:r>
            <a:r>
              <a:rPr lang="en-US" altLang="zh-TW" dirty="0"/>
              <a:t>3.84 × 10</a:t>
            </a:r>
            <a:r>
              <a:rPr lang="en-US" altLang="zh-TW" baseline="30000" dirty="0"/>
              <a:t>8</a:t>
            </a:r>
            <a:r>
              <a:rPr lang="en-US" altLang="zh-TW" dirty="0"/>
              <a:t> m </a:t>
            </a:r>
            <a:r>
              <a:rPr lang="zh-TW" altLang="en-US" dirty="0"/>
              <a:t>處環繞地球轉 ，週期為 </a:t>
            </a:r>
            <a:r>
              <a:rPr lang="en-US" altLang="zh-TW" dirty="0"/>
              <a:t>27.3 </a:t>
            </a:r>
            <a:r>
              <a:rPr lang="zh-TW" altLang="en-US" dirty="0"/>
              <a:t>天，求其向心加速度。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F9C1B5-320A-48B5-9FCD-D666031F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5E9900-E11F-4C08-886F-2456A740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9E40CD59-7E00-43B1-9357-045431694D31}"/>
              </a:ext>
            </a:extLst>
          </p:cNvPr>
          <p:cNvSpPr/>
          <p:nvPr/>
        </p:nvSpPr>
        <p:spPr>
          <a:xfrm>
            <a:off x="827584" y="342900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27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1B3440-B321-4177-BE45-D62807E1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 </a:t>
            </a:r>
            <a:r>
              <a:rPr lang="en-US" altLang="zh-TW" dirty="0"/>
              <a:t>4</a:t>
            </a:r>
            <a:r>
              <a:rPr lang="zh-TW" altLang="en-US" dirty="0"/>
              <a:t> 章 平面運動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48C0C5-845C-4B6F-9E5A-B54FBCBC0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86" y="1341438"/>
            <a:ext cx="7122628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91EBCD-3E00-4074-B87A-8A2E9208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7A68D-B3A7-451B-B6C2-0531FE10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71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D31D6-55A7-4FEE-859D-C44C98F6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4.7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B979F1-77CF-4D8A-B488-D0763E216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估算低空偵察衛星的週期。忽略空氣阻力的效應。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52D2D0-5ACC-4DD2-832C-99524F6D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764829-ED20-4F47-BF95-314B6253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BB3ED0E7-F541-499A-AA51-A08888AF25DA}"/>
              </a:ext>
            </a:extLst>
          </p:cNvPr>
          <p:cNvSpPr/>
          <p:nvPr/>
        </p:nvSpPr>
        <p:spPr>
          <a:xfrm>
            <a:off x="827584" y="29969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018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70ACC5A-F63E-4202-AAFF-B8C0632C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733148A-444B-4BD1-AA19-5464887DE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在等速圓周運動中，加速度的大小保持不變。此時能否使用等加速度運動的公式？請說明為什麼。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1EF47E-0742-4E68-BF02-37A41BEC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72C814-0EA7-4CC7-B0C0-6746886F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61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B34D-B818-488D-BB90-30341CAB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DC09F7-8C3F-4062-B4C0-B488C65B5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一質點以等速沿半徑為 </a:t>
            </a:r>
            <a:r>
              <a:rPr lang="en-US" altLang="zh-TW" dirty="0"/>
              <a:t>2 cm </a:t>
            </a:r>
            <a:r>
              <a:rPr lang="zh-TW" altLang="en-US" dirty="0"/>
              <a:t>的圓運動，每秒繞 </a:t>
            </a:r>
            <a:r>
              <a:rPr lang="en-US" altLang="zh-TW" dirty="0"/>
              <a:t>5 </a:t>
            </a:r>
            <a:r>
              <a:rPr lang="zh-TW" altLang="en-US" dirty="0"/>
              <a:t>圈。其向心加速度為何？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710D5B-9EB0-4F0C-979E-CD7EA45E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BED090-5056-4BB6-90FD-08F6DE97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027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3693E-677B-4A07-B1A7-FEC3F32C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4.4 </a:t>
            </a:r>
            <a:r>
              <a:rPr lang="zh-TW" altLang="en-US" dirty="0"/>
              <a:t>慣性座標系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5A02C5-708A-4835-BE0D-F993F4C7B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906888" cy="5040560"/>
          </a:xfrm>
        </p:spPr>
        <p:txBody>
          <a:bodyPr>
            <a:normAutofit/>
          </a:bodyPr>
          <a:lstStyle/>
          <a:p>
            <a:r>
              <a:rPr lang="zh-TW" altLang="en-US" dirty="0"/>
              <a:t>質點的位置或速度只有在與其他物體對照時，才會有意義。例如提到汽車的速率，我們都會認為這是相對於道路所作的量測。道路就是</a:t>
            </a:r>
            <a:r>
              <a:rPr lang="zh-TW" altLang="en-US" b="1" dirty="0">
                <a:solidFill>
                  <a:srgbClr val="C00000"/>
                </a:solidFill>
              </a:rPr>
              <a:t>參考座標系</a:t>
            </a:r>
            <a:r>
              <a:rPr lang="en-US" altLang="zh-TW" dirty="0"/>
              <a:t>(reference frame)</a:t>
            </a:r>
            <a:r>
              <a:rPr lang="zh-TW" altLang="en-US" dirty="0"/>
              <a:t>的一個例子。參考座標系是具體的東西，例如道路、火車、桌面，甚至地球本身。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08BFA4A-61A6-480E-9A56-27548394BE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104" y="1628800"/>
            <a:ext cx="3322637" cy="3114647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7CA08-EDAE-498C-B520-E98B725E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565DD1-0E94-4B01-BADE-EB0AB3FE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86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3B11A059-C949-48F7-812A-C957EB40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4.4 </a:t>
            </a:r>
            <a:r>
              <a:rPr lang="zh-TW" altLang="en-US" dirty="0"/>
              <a:t>慣性座標系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E6EDC90-A160-4AEF-A17F-041183D9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滿足牛頓第一定律的參考座標系稱為</a:t>
            </a:r>
            <a:r>
              <a:rPr lang="zh-TW" altLang="en-US" b="1" dirty="0">
                <a:solidFill>
                  <a:srgbClr val="C00000"/>
                </a:solidFill>
              </a:rPr>
              <a:t>慣性座標系</a:t>
            </a:r>
            <a:r>
              <a:rPr lang="en-US" altLang="zh-TW" dirty="0"/>
              <a:t>(inertial</a:t>
            </a:r>
            <a:r>
              <a:rPr lang="zh-TW" altLang="en-US" dirty="0"/>
              <a:t> </a:t>
            </a:r>
            <a:r>
              <a:rPr lang="en-US" altLang="zh-TW" dirty="0"/>
              <a:t>reference frame)</a:t>
            </a:r>
            <a:r>
              <a:rPr lang="zh-TW" altLang="en-US" dirty="0"/>
              <a:t>。事實上，第一定律就可用來定義這種座標系。 </a:t>
            </a:r>
            <a:endParaRPr lang="en-US" altLang="zh-TW" dirty="0"/>
          </a:p>
          <a:p>
            <a:pPr>
              <a:lnSpc>
                <a:spcPts val="3600"/>
              </a:lnSpc>
              <a:buFont typeface="Wingdings 3" pitchFamily="18" charset="2"/>
              <a:buNone/>
            </a:pPr>
            <a:br>
              <a:rPr lang="en-US" altLang="zh-TW" dirty="0"/>
            </a:br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</a:rPr>
              <a:t>在慣性座標系中，若物體無淨力作用，就會保持靜止或以等速度運動。</a:t>
            </a:r>
            <a:endParaRPr lang="en-US" altLang="zh-TW" b="1" dirty="0">
              <a:solidFill>
                <a:srgbClr val="0070C0"/>
              </a:solidFill>
              <a:latin typeface="標楷體" pitchFamily="65" charset="-120"/>
            </a:endParaRPr>
          </a:p>
          <a:p>
            <a:pPr>
              <a:lnSpc>
                <a:spcPts val="3600"/>
              </a:lnSpc>
            </a:pPr>
            <a:endParaRPr lang="en-US" altLang="zh-TW" b="1" dirty="0">
              <a:solidFill>
                <a:srgbClr val="6666FF"/>
              </a:solidFill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latin typeface="微軟正黑體" pitchFamily="34" charset="-120"/>
              </a:rPr>
              <a:t>相對於已知慣性座標系作等速度運動的任意座標系亦為慣性座標系。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A66799-DC5D-4051-BB3A-013CC7FD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0B6557-A57A-4839-B781-68442601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91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152DDCD-B009-46D5-8607-E5C7DA43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4.5 </a:t>
            </a:r>
            <a:r>
              <a:rPr lang="zh-TW" altLang="en-US" dirty="0"/>
              <a:t>相對速度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761736D-DB2F-4AFA-97F7-4DE37CCA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描述物體的運動必定是相對於某種參考座標系，如地面。若考慮 </a:t>
            </a:r>
            <a:r>
              <a:rPr lang="en-US" altLang="zh-TW" dirty="0"/>
              <a:t>A </a:t>
            </a:r>
            <a:r>
              <a:rPr lang="zh-TW" altLang="en-US" dirty="0"/>
              <a:t>物相對於 </a:t>
            </a:r>
            <a:r>
              <a:rPr lang="en-US" altLang="zh-TW" dirty="0"/>
              <a:t>B </a:t>
            </a:r>
            <a:r>
              <a:rPr lang="zh-TW" altLang="en-US" dirty="0"/>
              <a:t>物的運動，此時兩者對地面的運動速度分別為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A</a:t>
            </a:r>
            <a:r>
              <a:rPr lang="zh-TW" altLang="en-US" dirty="0"/>
              <a:t>、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B</a:t>
            </a:r>
            <a:r>
              <a:rPr lang="zh-TW" altLang="en-US" dirty="0"/>
              <a:t>，則</a:t>
            </a:r>
            <a:r>
              <a:rPr lang="zh-TW" altLang="en-US" b="1" dirty="0"/>
              <a:t> </a:t>
            </a:r>
            <a:r>
              <a:rPr lang="en-US" altLang="zh-TW" dirty="0"/>
              <a:t>A </a:t>
            </a:r>
            <a:r>
              <a:rPr lang="zh-TW" altLang="en-US" dirty="0"/>
              <a:t>相對於 </a:t>
            </a:r>
            <a:r>
              <a:rPr lang="en-US" altLang="zh-TW" dirty="0"/>
              <a:t>B </a:t>
            </a:r>
            <a:r>
              <a:rPr lang="zh-TW" altLang="en-US" dirty="0"/>
              <a:t>的速度</a:t>
            </a:r>
            <a:r>
              <a:rPr lang="en-US" altLang="zh-TW" dirty="0"/>
              <a:t>(</a:t>
            </a:r>
            <a:r>
              <a:rPr lang="zh-TW" altLang="en-US" dirty="0"/>
              <a:t>或 </a:t>
            </a:r>
            <a:r>
              <a:rPr lang="en-US" altLang="zh-TW" dirty="0"/>
              <a:t>B </a:t>
            </a:r>
            <a:r>
              <a:rPr lang="zh-TW" altLang="en-US" dirty="0"/>
              <a:t>見到 </a:t>
            </a:r>
            <a:r>
              <a:rPr lang="en-US" altLang="zh-TW" dirty="0"/>
              <a:t>A </a:t>
            </a:r>
            <a:r>
              <a:rPr lang="zh-TW" altLang="en-US" dirty="0"/>
              <a:t>的運動</a:t>
            </a:r>
            <a:r>
              <a:rPr lang="en-US" altLang="zh-TW" dirty="0"/>
              <a:t>)</a:t>
            </a:r>
            <a:r>
              <a:rPr lang="zh-TW" altLang="en-US" dirty="0"/>
              <a:t>為：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0DEDEB-F798-4ECE-AB7A-79E98858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51407-6A4C-41CE-91B4-3F2934C6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35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B5A1DA-4892-4CC8-8F8C-ADC22D6A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511540"/>
            <a:ext cx="5687378" cy="3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4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1FEFB74-DF77-40E5-891E-3F4D1D03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4.8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8A76DF1-BE3A-4847-8D1A-A76309E77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在一下雨的夜晚，甲生騎車趕赴乙生的約會。若乙生在路燈下靜靜看著雨滴垂直下落的速度為 </a:t>
            </a:r>
            <a:r>
              <a:rPr lang="en-US" altLang="zh-TW" dirty="0"/>
              <a:t>8 m/sec</a:t>
            </a:r>
            <a:r>
              <a:rPr lang="zh-TW" altLang="en-US" dirty="0"/>
              <a:t>，甲生騎車前進的速度為 </a:t>
            </a:r>
            <a:r>
              <a:rPr lang="en-US" altLang="zh-TW" dirty="0"/>
              <a:t>6 m/sec </a:t>
            </a:r>
            <a:r>
              <a:rPr lang="zh-TW" altLang="en-US" dirty="0"/>
              <a:t>向東，則甲生看雨的速度大小及方向？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FA97A4-D923-422F-B4FA-BD675C0C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5DC5FF-9C67-4518-A8C5-076AF2A3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36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0AF86C42-2616-4417-A02E-66DAB50EA1A1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2983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AC2C9-C1D5-4A29-8CA7-A313CBD8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4.5 </a:t>
            </a:r>
            <a:r>
              <a:rPr lang="zh-TW" altLang="en-US" dirty="0"/>
              <a:t>相對速度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25706-8DBA-46C6-9051-90683B641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在圖 </a:t>
            </a:r>
            <a:r>
              <a:rPr lang="en-US" altLang="zh-TW" dirty="0"/>
              <a:t>4.15 </a:t>
            </a:r>
            <a:r>
              <a:rPr lang="zh-TW" altLang="en-US" dirty="0"/>
              <a:t>中，質點 </a:t>
            </a:r>
            <a:r>
              <a:rPr lang="en-US" altLang="zh-TW" dirty="0"/>
              <a:t>P </a:t>
            </a:r>
            <a:r>
              <a:rPr lang="zh-TW" altLang="en-US" dirty="0"/>
              <a:t>相對於座標系 </a:t>
            </a:r>
            <a:r>
              <a:rPr lang="en-US" altLang="zh-TW" dirty="0"/>
              <a:t>A </a:t>
            </a:r>
            <a:r>
              <a:rPr lang="zh-TW" altLang="en-US" dirty="0"/>
              <a:t>的位置為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PA</a:t>
            </a:r>
            <a:r>
              <a:rPr lang="zh-TW" altLang="en-US" dirty="0"/>
              <a:t>。</a:t>
            </a:r>
            <a:r>
              <a:rPr lang="en-US" altLang="zh-TW" dirty="0"/>
              <a:t>P </a:t>
            </a:r>
            <a:r>
              <a:rPr lang="zh-TW" altLang="en-US" dirty="0"/>
              <a:t>相對於座標系 </a:t>
            </a:r>
            <a:r>
              <a:rPr lang="en-US" altLang="zh-TW" dirty="0"/>
              <a:t>B </a:t>
            </a:r>
            <a:r>
              <a:rPr lang="zh-TW" altLang="en-US" dirty="0"/>
              <a:t>的位置為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PB</a:t>
            </a:r>
            <a:r>
              <a:rPr lang="zh-TW" altLang="en-US" dirty="0"/>
              <a:t>。最後，座標系 </a:t>
            </a:r>
            <a:r>
              <a:rPr lang="en-US" altLang="zh-TW" dirty="0"/>
              <a:t>B </a:t>
            </a:r>
            <a:r>
              <a:rPr lang="zh-TW" altLang="en-US" dirty="0"/>
              <a:t>相對於座標系</a:t>
            </a:r>
            <a:r>
              <a:rPr lang="en-US" altLang="zh-TW" dirty="0"/>
              <a:t>A </a:t>
            </a:r>
            <a:r>
              <a:rPr lang="zh-TW" altLang="en-US" dirty="0"/>
              <a:t>的位置為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BA</a:t>
            </a:r>
            <a:r>
              <a:rPr lang="zh-TW" altLang="en-US" dirty="0"/>
              <a:t>。由這些向量構成的三角形顯示 </a:t>
            </a:r>
            <a:endParaRPr lang="en-US" altLang="zh-TW" dirty="0"/>
          </a:p>
          <a:p>
            <a:pPr>
              <a:buFont typeface="Wingdings 3" pitchFamily="18" charset="2"/>
              <a:buNone/>
            </a:pPr>
            <a:endParaRPr lang="en-US" altLang="zh-TW" dirty="0"/>
          </a:p>
          <a:p>
            <a:r>
              <a:rPr lang="zh-TW" altLang="en-US" dirty="0"/>
              <a:t>現在假定質點 </a:t>
            </a:r>
            <a:r>
              <a:rPr lang="en-US" altLang="zh-TW" dirty="0"/>
              <a:t>P </a:t>
            </a:r>
            <a:r>
              <a:rPr lang="zh-TW" altLang="en-US" dirty="0"/>
              <a:t>與座標系 </a:t>
            </a:r>
            <a:r>
              <a:rPr lang="en-US" altLang="zh-TW" dirty="0"/>
              <a:t>B </a:t>
            </a:r>
            <a:r>
              <a:rPr lang="zh-TW" altLang="en-US" dirty="0"/>
              <a:t>都在相對於 </a:t>
            </a:r>
            <a:r>
              <a:rPr lang="en-US" altLang="zh-TW" dirty="0"/>
              <a:t>A </a:t>
            </a:r>
            <a:r>
              <a:rPr lang="zh-TW" altLang="en-US" dirty="0"/>
              <a:t>而運動。因為 </a:t>
            </a:r>
            <a:r>
              <a:rPr lang="en-US" altLang="zh-TW" b="1" dirty="0"/>
              <a:t>v </a:t>
            </a:r>
            <a:r>
              <a:rPr lang="en-US" altLang="zh-TW" dirty="0"/>
              <a:t>= </a:t>
            </a:r>
            <a:r>
              <a:rPr lang="en-US" altLang="zh-TW" i="1" dirty="0" err="1"/>
              <a:t>d</a:t>
            </a:r>
            <a:r>
              <a:rPr lang="en-US" altLang="zh-TW" b="1" i="1" dirty="0" err="1"/>
              <a:t>r</a:t>
            </a:r>
            <a:r>
              <a:rPr lang="en-US" altLang="zh-TW" i="1" dirty="0"/>
              <a:t>/dt</a:t>
            </a:r>
            <a:r>
              <a:rPr lang="zh-TW" altLang="en-US" dirty="0"/>
              <a:t>，故由 </a:t>
            </a:r>
            <a:r>
              <a:rPr lang="en-US" altLang="zh-TW" dirty="0"/>
              <a:t>4.16 </a:t>
            </a:r>
            <a:r>
              <a:rPr lang="zh-TW" altLang="en-US" dirty="0"/>
              <a:t>式可導出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579503-6A90-46F6-8A44-5D6E362C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75DA7-D32D-419A-AC3E-35054709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569C4D-A2F3-48A2-93D6-3EC70931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279263"/>
            <a:ext cx="5594033" cy="5867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4566CF-09BA-452F-A344-1CBEBF634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72" y="4797152"/>
            <a:ext cx="6547485" cy="6534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55A5EC-42FA-4C55-88B8-925FEEC54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266" y="5589240"/>
            <a:ext cx="3782854" cy="6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4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FA0520E-F595-4DD9-9107-F7EF60B6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4.5 </a:t>
            </a:r>
            <a:r>
              <a:rPr lang="zh-TW" altLang="en-US" dirty="0"/>
              <a:t>相對速度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1B251D3-650F-4B3E-BA7C-FCA29059DB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1412776"/>
            <a:ext cx="4087177" cy="3667125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2806E9C-DB70-4B68-806B-35D89253DE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4719482"/>
            <a:ext cx="4038600" cy="1584934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E97EDC-69E3-4C7E-80AD-C1DC55C3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879253-1710-4939-ACB6-C1DC8A23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843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3CF2E-CE33-4BF0-9A4C-649C519B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4.5 </a:t>
            </a:r>
            <a:r>
              <a:rPr lang="zh-TW" altLang="en-US" dirty="0"/>
              <a:t>相對速度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B68F5C-D179-4178-863D-31ABA411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zh-TW" altLang="en-US" dirty="0"/>
              <a:t>注意 </a:t>
            </a:r>
            <a:r>
              <a:rPr lang="en-US" altLang="zh-TW" dirty="0"/>
              <a:t>4.17 </a:t>
            </a:r>
            <a:r>
              <a:rPr lang="zh-TW" altLang="en-US" dirty="0"/>
              <a:t>式是向量和，只有在用到分量時才需考慮正負號。下標的次序必須特別留意。一般而言</a:t>
            </a:r>
            <a:endParaRPr lang="en-US" altLang="zh-TW" dirty="0"/>
          </a:p>
          <a:p>
            <a:pPr>
              <a:lnSpc>
                <a:spcPts val="3400"/>
              </a:lnSpc>
            </a:pPr>
            <a:endParaRPr lang="en-US" altLang="zh-TW" dirty="0"/>
          </a:p>
          <a:p>
            <a:pPr>
              <a:lnSpc>
                <a:spcPts val="3400"/>
              </a:lnSpc>
            </a:pPr>
            <a:r>
              <a:rPr lang="zh-TW" altLang="en-US" dirty="0"/>
              <a:t>考慮一個具體的例子。在圖 </a:t>
            </a:r>
            <a:r>
              <a:rPr lang="en-US" altLang="zh-TW" dirty="0"/>
              <a:t>4.16 </a:t>
            </a:r>
            <a:r>
              <a:rPr lang="zh-TW" altLang="en-US" dirty="0"/>
              <a:t>中，一個人相對於火車以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MT</a:t>
            </a:r>
            <a:r>
              <a:rPr lang="en-US" altLang="zh-TW" dirty="0"/>
              <a:t> </a:t>
            </a:r>
            <a:r>
              <a:rPr lang="zh-TW" altLang="en-US" dirty="0"/>
              <a:t>的速度步行橫越火車，火車本身則以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TG</a:t>
            </a:r>
            <a:r>
              <a:rPr lang="en-US" altLang="zh-TW" dirty="0"/>
              <a:t> </a:t>
            </a:r>
            <a:r>
              <a:rPr lang="zh-TW" altLang="en-US" dirty="0"/>
              <a:t>的速度相對於地面前進。地面形成固定座標系 </a:t>
            </a:r>
            <a:r>
              <a:rPr lang="en-US" altLang="zh-TW" dirty="0"/>
              <a:t>(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G</a:t>
            </a:r>
            <a:r>
              <a:rPr lang="en-US" altLang="zh-TW" baseline="-25000" dirty="0"/>
              <a:t>,</a:t>
            </a:r>
            <a:r>
              <a:rPr lang="zh-TW" altLang="en-US" dirty="0"/>
              <a:t> 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G</a:t>
            </a:r>
            <a:r>
              <a:rPr lang="en-US" altLang="zh-TW" dirty="0"/>
              <a:t>)</a:t>
            </a:r>
            <a:r>
              <a:rPr lang="zh-TW" altLang="en-US" dirty="0"/>
              <a:t>，火車則形成移動座標系 </a:t>
            </a:r>
            <a:r>
              <a:rPr lang="en-US" altLang="zh-TW" dirty="0"/>
              <a:t>(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T</a:t>
            </a:r>
            <a:r>
              <a:rPr lang="en-US" altLang="zh-TW" dirty="0"/>
              <a:t>, 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T</a:t>
            </a:r>
            <a:r>
              <a:rPr lang="en-US" altLang="zh-TW" dirty="0"/>
              <a:t>)</a:t>
            </a:r>
            <a:r>
              <a:rPr lang="zh-TW" altLang="en-US" dirty="0"/>
              <a:t>。要找出人相對於地面的速度，亦即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MG</a:t>
            </a:r>
            <a:r>
              <a:rPr lang="zh-TW" altLang="en-US" dirty="0"/>
              <a:t>。由 </a:t>
            </a:r>
            <a:r>
              <a:rPr lang="en-US" altLang="zh-TW" dirty="0"/>
              <a:t>4.17 </a:t>
            </a:r>
            <a:r>
              <a:rPr lang="zh-TW" altLang="en-US" dirty="0"/>
              <a:t>式可得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8E9154-C2BF-43D1-81BF-610F544A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257AD9-15D0-44C8-AADF-1E0C8F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8FD18F-5230-4586-89D1-F89201C2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5620703" cy="5734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6F9F3E-8325-4964-B18C-8A662C4E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517232"/>
            <a:ext cx="2040255" cy="5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2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23960-C685-4167-AF54-4DCE3AF4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本章要點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FC4AE0D-3642-4273-9FAB-51CE4A51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1. </a:t>
            </a:r>
            <a:r>
              <a:rPr lang="zh-TW" altLang="en-US" b="1" dirty="0">
                <a:solidFill>
                  <a:srgbClr val="0070C0"/>
                </a:solidFill>
              </a:rPr>
              <a:t>拋射體運動中，水平和垂直運動是獨立的。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2. </a:t>
            </a:r>
            <a:r>
              <a:rPr lang="zh-TW" altLang="en-US" b="1" dirty="0">
                <a:solidFill>
                  <a:srgbClr val="0070C0"/>
                </a:solidFill>
              </a:rPr>
              <a:t>等速圓周運動具有</a:t>
            </a:r>
            <a:r>
              <a:rPr lang="en-US" altLang="zh-TW" b="1" dirty="0">
                <a:solidFill>
                  <a:srgbClr val="0070C0"/>
                </a:solidFill>
              </a:rPr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徑向朝內的</a:t>
            </a:r>
            <a:r>
              <a:rPr lang="en-US" altLang="zh-TW" b="1" dirty="0">
                <a:solidFill>
                  <a:srgbClr val="0070C0"/>
                </a:solidFill>
              </a:rPr>
              <a:t>) </a:t>
            </a:r>
            <a:r>
              <a:rPr lang="zh-TW" altLang="en-US" b="1" dirty="0">
                <a:solidFill>
                  <a:srgbClr val="0070C0"/>
                </a:solidFill>
              </a:rPr>
              <a:t>向心加速度。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3. </a:t>
            </a:r>
            <a:r>
              <a:rPr lang="zh-TW" altLang="en-US" b="1" dirty="0">
                <a:solidFill>
                  <a:srgbClr val="0070C0"/>
                </a:solidFill>
              </a:rPr>
              <a:t>牛頓第一定律只適用於慣性參考系。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4. </a:t>
            </a:r>
            <a:r>
              <a:rPr lang="zh-TW" altLang="en-US" b="1" dirty="0">
                <a:solidFill>
                  <a:srgbClr val="0070C0"/>
                </a:solidFill>
              </a:rPr>
              <a:t>相對速度：一物相對於另外一物的速度。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84B49E-B170-4F70-B030-EBBD8184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FF9642-0F5B-4A86-BD91-B2A74A35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74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B6F5-D553-494B-BF94-CFC7B0B2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4.5 </a:t>
            </a:r>
            <a:r>
              <a:rPr lang="zh-TW" altLang="en-US" dirty="0"/>
              <a:t>相對速度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A4F17-C84D-4ECC-8B47-DC459DDCE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</a:rPr>
              <a:t>火車上的觀察者看到此人沿 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T</a:t>
            </a:r>
            <a:r>
              <a:rPr lang="en-US" altLang="zh-TW" dirty="0"/>
              <a:t> </a:t>
            </a:r>
            <a:r>
              <a:rPr lang="zh-TW" altLang="en-US" dirty="0">
                <a:latin typeface="微軟正黑體" pitchFamily="34" charset="-120"/>
              </a:rPr>
              <a:t>軸步行。地面的觀察者則看到他斜向步行，其方向與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G</a:t>
            </a:r>
            <a:r>
              <a:rPr lang="en-US" altLang="zh-TW" dirty="0">
                <a:latin typeface="微軟正黑體" pitchFamily="34" charset="-120"/>
              </a:rPr>
              <a:t> </a:t>
            </a:r>
            <a:r>
              <a:rPr lang="zh-TW" altLang="en-US" dirty="0">
                <a:latin typeface="微軟正黑體" pitchFamily="34" charset="-120"/>
              </a:rPr>
              <a:t>軸的夾角 </a:t>
            </a:r>
            <a:r>
              <a:rPr lang="en-US" altLang="zh-TW" i="1" dirty="0"/>
              <a:t>θ</a:t>
            </a:r>
            <a:r>
              <a:rPr lang="zh-TW" altLang="en-US" i="1" dirty="0"/>
              <a:t> </a:t>
            </a:r>
            <a:r>
              <a:rPr lang="zh-TW" altLang="en-US" dirty="0">
                <a:latin typeface="微軟正黑體" pitchFamily="34" charset="-120"/>
              </a:rPr>
              <a:t>為 </a:t>
            </a:r>
            <a:r>
              <a:rPr lang="en-US" altLang="zh-TW" dirty="0" err="1"/>
              <a:t>tan</a:t>
            </a:r>
            <a:r>
              <a:rPr lang="en-US" altLang="zh-TW" i="1" dirty="0" err="1"/>
              <a:t>θ</a:t>
            </a:r>
            <a:r>
              <a:rPr lang="en-US" altLang="en-US" dirty="0">
                <a:ea typeface="微軟正黑體" pitchFamily="34" charset="-120"/>
              </a:rPr>
              <a:t>＝</a:t>
            </a:r>
            <a:r>
              <a:rPr lang="zh-TW" altLang="en-US" dirty="0"/>
              <a:t> </a:t>
            </a:r>
            <a:r>
              <a:rPr lang="en-US" altLang="en-US" i="1" dirty="0" err="1">
                <a:ea typeface="微軟正黑體" pitchFamily="34" charset="-120"/>
              </a:rPr>
              <a:t>υ</a:t>
            </a:r>
            <a:r>
              <a:rPr lang="en-US" altLang="zh-TW" baseline="-25000" dirty="0" err="1"/>
              <a:t>MT</a:t>
            </a:r>
            <a:r>
              <a:rPr lang="en-US" altLang="zh-TW" dirty="0"/>
              <a:t>/</a:t>
            </a:r>
            <a:r>
              <a:rPr lang="en-US" altLang="en-US" i="1" dirty="0" err="1">
                <a:ea typeface="微軟正黑體" pitchFamily="34" charset="-120"/>
              </a:rPr>
              <a:t>υ</a:t>
            </a:r>
            <a:r>
              <a:rPr lang="en-US" altLang="zh-TW" baseline="-25000" dirty="0" err="1"/>
              <a:t>TG</a:t>
            </a:r>
            <a:r>
              <a:rPr lang="zh-TW" altLang="en-US" dirty="0">
                <a:latin typeface="微軟正黑體" pitchFamily="34" charset="-12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F35A6E-7D01-4BC4-B339-A9120136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D8CFCD-5B62-46C0-80F3-7203305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1CEB97-D8E7-419D-81EE-12EEB12A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16" y="2636912"/>
            <a:ext cx="3888105" cy="3621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AA13C1-0A4C-4E62-8C54-0B465B13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9" y="4761431"/>
            <a:ext cx="360616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3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863B789-D098-4D15-9159-77484B84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4.9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C32FD41-2A33-41A8-AC51-F53E11248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汽艇能以 </a:t>
            </a:r>
            <a:r>
              <a:rPr lang="en-US" altLang="zh-TW" dirty="0"/>
              <a:t>10 m/s </a:t>
            </a:r>
            <a:r>
              <a:rPr lang="zh-TW" altLang="en-US" dirty="0"/>
              <a:t>相對於水面行駛。在這條寬 </a:t>
            </a:r>
            <a:r>
              <a:rPr lang="en-US" altLang="zh-TW" dirty="0"/>
              <a:t>100 m </a:t>
            </a:r>
            <a:r>
              <a:rPr lang="zh-TW" altLang="en-US" dirty="0"/>
              <a:t>並以 </a:t>
            </a:r>
            <a:r>
              <a:rPr lang="en-US" altLang="zh-TW" dirty="0"/>
              <a:t>5 m/s </a:t>
            </a:r>
            <a:r>
              <a:rPr lang="zh-TW" altLang="en-US" dirty="0"/>
              <a:t>向東流的河中，若汽艇從一岸出發，直接駛向對岸。求汽艇：</a:t>
            </a:r>
            <a:r>
              <a:rPr lang="en-US" altLang="zh-TW" dirty="0"/>
              <a:t>(a) </a:t>
            </a:r>
            <a:r>
              <a:rPr lang="zh-TW" altLang="en-US" dirty="0"/>
              <a:t>相對於河岸的速度；</a:t>
            </a:r>
            <a:r>
              <a:rPr lang="en-US" altLang="zh-TW" dirty="0"/>
              <a:t>(b) </a:t>
            </a:r>
            <a:r>
              <a:rPr lang="zh-TW" altLang="en-US" dirty="0"/>
              <a:t>往下游走了多遠？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D29333-C1CA-4D02-9651-5C6F9519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4F8743-40AA-47E9-A956-54317F2B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41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7D578D5C-BD90-4CD4-BB98-A6B728ED39FF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180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D63F7-6885-426D-9EDE-16F98A04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4.10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C18D51-0C75-46A6-816C-FB2C6C02C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在例題 </a:t>
            </a:r>
            <a:r>
              <a:rPr lang="en-US" altLang="zh-TW" dirty="0"/>
              <a:t>4.9 </a:t>
            </a:r>
            <a:r>
              <a:rPr lang="zh-TW" altLang="en-US" dirty="0"/>
              <a:t>中的船長發現了這項錯誤。問 </a:t>
            </a:r>
            <a:r>
              <a:rPr lang="en-US" altLang="zh-TW" dirty="0"/>
              <a:t>(a) </a:t>
            </a:r>
            <a:r>
              <a:rPr lang="zh-TW" altLang="en-US" dirty="0"/>
              <a:t>船應朝什麼方向，才能到達正對岸？</a:t>
            </a:r>
            <a:r>
              <a:rPr lang="en-US" altLang="zh-TW" dirty="0"/>
              <a:t>(b) </a:t>
            </a:r>
            <a:r>
              <a:rPr lang="zh-TW" altLang="en-US" dirty="0"/>
              <a:t>這樣需時多久？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44D0D1-006A-4B7F-A0E7-FDF0E8BE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2F750-FD6E-48E3-AD3C-0F8B0288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42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82C5AD76-7129-42EF-8B64-466908CF3B8E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428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B1CED7D-2ED8-42E6-9ED3-67A1007A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4.6 </a:t>
            </a:r>
            <a:r>
              <a:rPr lang="zh-TW" altLang="en-US" dirty="0"/>
              <a:t>不等速圓周運動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3FC340A-55F8-44EC-9F0D-E7CD98806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設想一質點沿彎曲的路徑移動，如圖 </a:t>
            </a:r>
            <a:r>
              <a:rPr lang="en-US" altLang="zh-TW" dirty="0"/>
              <a:t>4.19 </a:t>
            </a:r>
            <a:r>
              <a:rPr lang="zh-TW" altLang="en-US" dirty="0"/>
              <a:t>所示。一般來說，速度的大小和方向都可能沿此路徑而改變。與速度方向的變化相隨的徑向加速度為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其中的 </a:t>
            </a:r>
            <a:r>
              <a:rPr lang="en-US" altLang="zh-TW" i="1" dirty="0"/>
              <a:t>r </a:t>
            </a:r>
            <a:r>
              <a:rPr lang="zh-TW" altLang="en-US" dirty="0"/>
              <a:t>是在路徑各點上的曲率半徑。此</a:t>
            </a:r>
            <a:r>
              <a:rPr lang="en-US" altLang="zh-TW" dirty="0"/>
              <a:t>(</a:t>
            </a:r>
            <a:r>
              <a:rPr lang="zh-TW" altLang="en-US" dirty="0"/>
              <a:t>向心</a:t>
            </a:r>
            <a:r>
              <a:rPr lang="en-US" altLang="zh-TW" dirty="0"/>
              <a:t>)</a:t>
            </a:r>
            <a:r>
              <a:rPr lang="zh-TW" altLang="en-US" dirty="0"/>
              <a:t>加速度指向曲率中心。若速率改變，則在沿路徑的切線上也會有加速度：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434CBB-B305-4E1D-81B6-B2EF9066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70128E-5BBA-47DC-8275-8A58042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43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7680C65-F729-4801-8540-6CFD6003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6" y="2876550"/>
            <a:ext cx="1133475" cy="7734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6E62E0-048B-48DB-B282-53CB6A88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221225"/>
            <a:ext cx="114681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1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23CDB-7988-4790-9063-0177E83B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4.6 </a:t>
            </a:r>
            <a:r>
              <a:rPr lang="zh-TW" altLang="en-US" dirty="0"/>
              <a:t>不等速圓周運動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AAB8C3A-398D-4EBB-A1D3-176C85F89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006" y="1341438"/>
            <a:ext cx="4319988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198C2A-6FF4-4A8A-97FD-190D3D3F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25AB46-835B-4B44-9C1B-9A453A70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3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3A6428DB-03AA-49D3-9D4E-96C041BD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4.6 </a:t>
            </a:r>
            <a:r>
              <a:rPr lang="zh-TW" altLang="en-US" dirty="0"/>
              <a:t>不等速圓周運動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00BABC-DC88-4816-AE4E-9E18A8F81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zh-TW" altLang="en-US" dirty="0"/>
              <a:t>速度增快時，此切線加速度是在速度 </a:t>
            </a:r>
            <a:r>
              <a:rPr lang="en-US" altLang="zh-TW" b="1" dirty="0"/>
              <a:t>v </a:t>
            </a:r>
            <a:r>
              <a:rPr lang="zh-TW" altLang="en-US" dirty="0"/>
              <a:t>的方向，速度減慢時，是在速度 </a:t>
            </a:r>
            <a:r>
              <a:rPr lang="en-US" altLang="zh-TW" b="1" dirty="0"/>
              <a:t>v </a:t>
            </a:r>
            <a:r>
              <a:rPr lang="zh-TW" altLang="en-US" dirty="0"/>
              <a:t>的相反方向。總加速度是這兩種分量的向量和：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endParaRPr lang="zh-TW" altLang="en-US" dirty="0"/>
          </a:p>
          <a:p>
            <a:pPr>
              <a:lnSpc>
                <a:spcPts val="4000"/>
              </a:lnSpc>
            </a:pPr>
            <a:r>
              <a:rPr lang="zh-TW" altLang="en-US" dirty="0"/>
              <a:t>因為 </a:t>
            </a:r>
            <a:r>
              <a:rPr lang="en-US" altLang="zh-TW" b="1" dirty="0" err="1"/>
              <a:t>a</a:t>
            </a:r>
            <a:r>
              <a:rPr lang="en-US" altLang="zh-TW" baseline="-25000" dirty="0" err="1"/>
              <a:t>r</a:t>
            </a:r>
            <a:r>
              <a:rPr lang="en-US" altLang="zh-TW" b="1" dirty="0"/>
              <a:t> </a:t>
            </a:r>
            <a:r>
              <a:rPr lang="zh-TW" altLang="en-US" dirty="0"/>
              <a:t>與</a:t>
            </a:r>
            <a:r>
              <a:rPr lang="zh-TW" altLang="en-US" b="1" dirty="0"/>
              <a:t> </a:t>
            </a:r>
            <a:r>
              <a:rPr lang="en-US" altLang="zh-TW" b="1" dirty="0"/>
              <a:t>a</a:t>
            </a:r>
            <a:r>
              <a:rPr lang="en-US" altLang="zh-TW" baseline="-25000" dirty="0"/>
              <a:t>t</a:t>
            </a:r>
            <a:r>
              <a:rPr lang="en-US" altLang="zh-TW" b="1" dirty="0"/>
              <a:t> </a:t>
            </a:r>
            <a:r>
              <a:rPr lang="zh-TW" altLang="en-US" dirty="0"/>
              <a:t>總是互相垂直，所以總加速度的大小為 </a:t>
            </a:r>
            <a:r>
              <a:rPr lang="en-US" altLang="zh-TW" i="1" dirty="0"/>
              <a:t>a </a:t>
            </a:r>
            <a:r>
              <a:rPr lang="en-US" altLang="zh-TW" dirty="0"/>
              <a:t>= (</a:t>
            </a:r>
            <a:r>
              <a:rPr lang="en-US" altLang="zh-TW" i="1" dirty="0" err="1"/>
              <a:t>a</a:t>
            </a:r>
            <a:r>
              <a:rPr lang="en-US" altLang="zh-TW" i="1" baseline="-25000" dirty="0" err="1"/>
              <a:t>r</a:t>
            </a:r>
            <a:r>
              <a:rPr lang="en-US" altLang="zh-TW" baseline="30000" dirty="0" err="1"/>
              <a:t>2</a:t>
            </a:r>
            <a:r>
              <a:rPr lang="en-US" altLang="zh-TW" i="1" dirty="0"/>
              <a:t> </a:t>
            </a:r>
            <a:r>
              <a:rPr lang="en-US" altLang="zh-TW" dirty="0"/>
              <a:t>+</a:t>
            </a:r>
            <a:r>
              <a:rPr lang="en-US" altLang="zh-TW" i="1" dirty="0"/>
              <a:t> </a:t>
            </a:r>
            <a:r>
              <a:rPr lang="en-US" altLang="zh-TW" i="1" dirty="0" err="1"/>
              <a:t>a</a:t>
            </a:r>
            <a:r>
              <a:rPr lang="en-US" altLang="zh-TW" i="1" baseline="-25000" dirty="0" err="1"/>
              <a:t>t</a:t>
            </a:r>
            <a:r>
              <a:rPr lang="en-US" altLang="zh-TW" baseline="30000" dirty="0" err="1"/>
              <a:t>2</a:t>
            </a:r>
            <a:r>
              <a:rPr lang="en-US" altLang="zh-TW" dirty="0"/>
              <a:t>)</a:t>
            </a:r>
            <a:r>
              <a:rPr lang="en-US" altLang="zh-TW" baseline="30000" dirty="0"/>
              <a:t>1/2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5282B7-37EB-48DB-B62B-8E54B1B8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CD809A-7ED7-431F-8069-A71F3757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45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E39D478-7F88-481E-A3D1-7215A5E76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30" y="3353816"/>
            <a:ext cx="5454015" cy="4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5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2140E-BBB4-4587-91AA-A7FA3A21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4.6 </a:t>
            </a:r>
            <a:r>
              <a:rPr lang="zh-TW" altLang="en-US" dirty="0"/>
              <a:t>不等速圓周運動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FA982A-8DCD-46A2-A532-FB4D4A68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在圓周運動的特例中，有時較適合使用單位向量  </a:t>
            </a:r>
            <a:r>
              <a:rPr lang="zh-TW" altLang="en-US" b="1" i="1" dirty="0"/>
              <a:t> </a:t>
            </a:r>
            <a:r>
              <a:rPr lang="zh-TW" altLang="en-US" dirty="0"/>
              <a:t>和   ，如圖 </a:t>
            </a:r>
            <a:r>
              <a:rPr lang="en-US" altLang="zh-TW" dirty="0"/>
              <a:t>4.20 </a:t>
            </a:r>
            <a:r>
              <a:rPr lang="zh-TW" altLang="en-US" dirty="0"/>
              <a:t>所示，其中由圓心沿半徑朝外，則在角度增加的方向。雖然兩個單位向量的長度都固定</a:t>
            </a:r>
            <a:r>
              <a:rPr lang="en-US" altLang="zh-TW" dirty="0"/>
              <a:t>(= 1)</a:t>
            </a:r>
            <a:r>
              <a:rPr lang="zh-TW" altLang="en-US" dirty="0"/>
              <a:t>，方向卻隨時在變化。總加速度可表為： </a:t>
            </a: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在等速圓周運動中，</a:t>
            </a:r>
            <a:r>
              <a:rPr lang="en-US" altLang="zh-TW" i="1" dirty="0" err="1"/>
              <a:t>dυ</a:t>
            </a:r>
            <a:r>
              <a:rPr lang="en-US" altLang="zh-TW" i="1" dirty="0"/>
              <a:t>/dt </a:t>
            </a:r>
            <a:r>
              <a:rPr lang="en-US" altLang="zh-TW" dirty="0"/>
              <a:t>= 0</a:t>
            </a:r>
            <a:r>
              <a:rPr lang="zh-TW" altLang="en-US" dirty="0"/>
              <a:t>，所以加速度只有徑向部分。 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096088-3D93-4463-A3EE-0A0C5D5D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6DC2-B0FB-4377-B1CB-FB52782E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C755F6-080D-425B-8B81-A9FCF0CA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573016"/>
            <a:ext cx="6334125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91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A893DC-3AE8-4107-9EE5-FDBB2952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4.6 </a:t>
            </a:r>
            <a:r>
              <a:rPr lang="zh-TW" altLang="en-US" dirty="0"/>
              <a:t>不等速圓周運動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5DF380-9D0E-4E42-9269-7C6B36CD8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776" y="1497516"/>
            <a:ext cx="3764280" cy="451104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7A7A12-680D-493C-8023-2C49C5E7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FDFEB8-3977-4612-A6B9-3B75E0A4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2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CDE784FF-43AD-4BF8-9D93-1EBA568D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0B735D-3174-4124-BB60-1867FD3BB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4.1</a:t>
            </a:r>
            <a:r>
              <a:rPr lang="zh-TW" altLang="en-US" b="1" dirty="0"/>
              <a:t>　二維運動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4.2</a:t>
            </a:r>
            <a:r>
              <a:rPr lang="zh-TW" altLang="en-US" b="1" dirty="0"/>
              <a:t>　拋射體運動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4.3</a:t>
            </a:r>
            <a:r>
              <a:rPr lang="zh-TW" altLang="en-US" b="1" dirty="0"/>
              <a:t>　等速圓周運動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4.4</a:t>
            </a:r>
            <a:r>
              <a:rPr lang="zh-TW" altLang="en-US" b="1" dirty="0"/>
              <a:t>　慣性座標系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4.5</a:t>
            </a:r>
            <a:r>
              <a:rPr lang="zh-TW" altLang="en-US" b="1" dirty="0"/>
              <a:t>　相對速度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4.6</a:t>
            </a:r>
            <a:r>
              <a:rPr lang="zh-TW" altLang="en-US" b="1" dirty="0"/>
              <a:t>　不等速圓周運動</a:t>
            </a:r>
          </a:p>
          <a:p>
            <a:pPr marL="0" indent="0">
              <a:buNone/>
            </a:pPr>
            <a:endParaRPr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250806-A7F0-41F4-B0E2-4259EEE7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948B6B-1356-485A-9E66-9DD1FF1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22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1930B6-B321-4446-8922-B3E082F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5C6C78-7425-4249-8CB0-6BC757EB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慣性</a:t>
            </a:r>
            <a:r>
              <a:rPr lang="en-US" altLang="zh-TW" dirty="0"/>
              <a:t>(inertia)</a:t>
            </a:r>
            <a:r>
              <a:rPr lang="zh-TW" altLang="en-US" dirty="0"/>
              <a:t>：描述物體抗拒速度變化的傾向。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在三維中，座標為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,</a:t>
            </a:r>
            <a:r>
              <a:rPr lang="en-US" altLang="zh-TW" i="1" dirty="0"/>
              <a:t> y</a:t>
            </a:r>
            <a:r>
              <a:rPr lang="en-US" altLang="zh-TW" dirty="0"/>
              <a:t>,</a:t>
            </a:r>
            <a:r>
              <a:rPr lang="en-US" altLang="zh-TW" i="1" dirty="0"/>
              <a:t> z</a:t>
            </a:r>
            <a:r>
              <a:rPr lang="en-US" altLang="zh-TW" dirty="0"/>
              <a:t>)</a:t>
            </a:r>
            <a:r>
              <a:rPr lang="zh-TW" altLang="en-US" dirty="0"/>
              <a:t>的質點之</a:t>
            </a:r>
            <a:r>
              <a:rPr lang="zh-TW" altLang="en-US" b="1" dirty="0">
                <a:solidFill>
                  <a:srgbClr val="C00000"/>
                </a:solidFill>
              </a:rPr>
              <a:t>位置</a:t>
            </a:r>
            <a:r>
              <a:rPr lang="en-US" altLang="zh-TW" dirty="0"/>
              <a:t>(position)</a:t>
            </a:r>
            <a:r>
              <a:rPr lang="zh-TW" altLang="en-US" dirty="0"/>
              <a:t>向量 </a:t>
            </a:r>
            <a:r>
              <a:rPr lang="en-US" altLang="zh-TW" b="1" dirty="0"/>
              <a:t>r </a:t>
            </a:r>
            <a:r>
              <a:rPr lang="zh-TW" altLang="en-US" dirty="0"/>
              <a:t>為</a:t>
            </a: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r>
              <a:rPr lang="en-US" altLang="zh-TW" b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的分量為直角座標。若質點由位於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的點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移至位於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的點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2</a:t>
            </a:r>
            <a:r>
              <a:rPr lang="zh-TW" altLang="en-US" dirty="0"/>
              <a:t>，如圖 </a:t>
            </a:r>
            <a:r>
              <a:rPr lang="en-US" altLang="zh-TW" dirty="0"/>
              <a:t>4.1 </a:t>
            </a:r>
            <a:r>
              <a:rPr lang="zh-TW" altLang="en-US" dirty="0"/>
              <a:t>所示，則其位置的變化，亦即</a:t>
            </a:r>
            <a:r>
              <a:rPr lang="zh-TW" altLang="en-US" b="1" dirty="0">
                <a:solidFill>
                  <a:srgbClr val="C00000"/>
                </a:solidFill>
              </a:rPr>
              <a:t>位移</a:t>
            </a:r>
            <a:r>
              <a:rPr lang="en-US" altLang="zh-TW" dirty="0"/>
              <a:t>(displacement)</a:t>
            </a:r>
            <a:r>
              <a:rPr lang="zh-TW" altLang="en-US" dirty="0"/>
              <a:t>，為：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B59269-B217-4876-8BD4-BFA65A6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FE16AD-EFB1-4EAE-846B-F949912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B92F0A-6A61-44EB-80B7-662D0299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974014"/>
            <a:ext cx="6340793" cy="4600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F7268C-01A7-4B96-BE68-09FD45B2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958" y="5340543"/>
            <a:ext cx="6747510" cy="3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6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B1B5B-C717-433D-B0BE-D1EA108A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E1285B-6175-4A67-8F51-A0CCD905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</a:rPr>
              <a:t>平均速度</a:t>
            </a:r>
            <a:r>
              <a:rPr lang="en-US" altLang="zh-TW" dirty="0"/>
              <a:t>(average velocity)</a:t>
            </a:r>
            <a:r>
              <a:rPr lang="zh-TW" altLang="en-US" dirty="0"/>
              <a:t>定義為位移除以時間間隔：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1AE325-BB6A-465C-9797-67D32CCE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ADFE13-2FC7-48B5-84BC-BC4E1C17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DB408E-5AED-47C7-9488-523F9922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004178"/>
            <a:ext cx="6374130" cy="840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56DD11-9AAD-418D-8B2C-1603F04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2905750"/>
            <a:ext cx="3980974" cy="35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71F2A-BDEB-4757-B1E1-DA2592E2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BEE4C-314F-48EB-94ED-921C7171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平均速度 </a:t>
            </a:r>
            <a:r>
              <a:rPr lang="en-US" altLang="zh-TW" b="1" dirty="0" err="1"/>
              <a:t>v</a:t>
            </a:r>
            <a:r>
              <a:rPr lang="en-US" altLang="zh-TW" baseline="-25000" dirty="0" err="1"/>
              <a:t>av</a:t>
            </a:r>
            <a:r>
              <a:rPr lang="en-US" altLang="zh-TW" dirty="0"/>
              <a:t> </a:t>
            </a:r>
            <a:r>
              <a:rPr lang="zh-TW" altLang="en-US" dirty="0"/>
              <a:t>是在 </a:t>
            </a:r>
            <a:r>
              <a:rPr lang="en-US" altLang="zh-TW" dirty="0" err="1"/>
              <a:t>Δ</a:t>
            </a:r>
            <a:r>
              <a:rPr lang="en-US" altLang="zh-TW" b="1" dirty="0" err="1"/>
              <a:t>r</a:t>
            </a:r>
            <a:r>
              <a:rPr lang="en-US" altLang="zh-TW" dirty="0"/>
              <a:t> </a:t>
            </a:r>
            <a:r>
              <a:rPr lang="zh-TW" altLang="en-US" dirty="0"/>
              <a:t>的方向上，</a:t>
            </a:r>
            <a:r>
              <a:rPr lang="en-US" altLang="zh-TW" dirty="0" err="1"/>
              <a:t>Δ</a:t>
            </a:r>
            <a:r>
              <a:rPr lang="en-US" altLang="zh-TW" b="1" dirty="0" err="1"/>
              <a:t>r</a:t>
            </a:r>
            <a:r>
              <a:rPr lang="en-US" altLang="zh-TW" dirty="0"/>
              <a:t> </a:t>
            </a:r>
            <a:r>
              <a:rPr lang="zh-TW" altLang="en-US" dirty="0"/>
              <a:t>是如圖 </a:t>
            </a:r>
            <a:r>
              <a:rPr lang="en-US" altLang="zh-TW" dirty="0"/>
              <a:t>4.2 </a:t>
            </a:r>
            <a:r>
              <a:rPr lang="zh-TW" altLang="en-US" dirty="0"/>
              <a:t>所示跨於質點路徑上的一段弦。當 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變小時，弦逐漸趨近於切線， </a:t>
            </a:r>
            <a:r>
              <a:rPr lang="en-US" altLang="zh-TW" dirty="0" err="1"/>
              <a:t>Δ</a:t>
            </a:r>
            <a:r>
              <a:rPr lang="en-US" altLang="zh-TW" b="1" dirty="0" err="1"/>
              <a:t>r</a:t>
            </a:r>
            <a:r>
              <a:rPr lang="en-US" altLang="zh-TW" dirty="0"/>
              <a:t> </a:t>
            </a:r>
            <a:r>
              <a:rPr lang="zh-TW" altLang="en-US" dirty="0"/>
              <a:t>則平行於路徑。</a:t>
            </a:r>
            <a:r>
              <a:rPr lang="zh-TW" altLang="en-US" b="1" dirty="0">
                <a:solidFill>
                  <a:srgbClr val="C00000"/>
                </a:solidFill>
              </a:rPr>
              <a:t>瞬時速度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ts val="3600"/>
              </a:lnSpc>
              <a:buFont typeface="Wingdings 3" pitchFamily="18" charset="2"/>
              <a:buNone/>
            </a:pPr>
            <a:r>
              <a:rPr lang="en-US" altLang="zh-TW" b="1" dirty="0">
                <a:solidFill>
                  <a:srgbClr val="00C491"/>
                </a:solidFill>
              </a:rPr>
              <a:t>    </a:t>
            </a:r>
            <a:r>
              <a:rPr lang="en-US" altLang="zh-TW" dirty="0"/>
              <a:t>(instantaneous velocity)</a:t>
            </a:r>
            <a:r>
              <a:rPr lang="zh-TW" altLang="en-US" dirty="0"/>
              <a:t>為：</a:t>
            </a:r>
            <a:endParaRPr lang="en-US" altLang="zh-TW" dirty="0"/>
          </a:p>
          <a:p>
            <a:pPr>
              <a:buFont typeface="Wingdings 3" pitchFamily="18" charset="2"/>
              <a:buNone/>
            </a:pPr>
            <a:endParaRPr lang="en-US" altLang="zh-TW" dirty="0"/>
          </a:p>
          <a:p>
            <a:pPr>
              <a:buFont typeface="Wingdings 3" pitchFamily="18" charset="2"/>
              <a:buNone/>
            </a:pPr>
            <a:r>
              <a:rPr lang="zh-TW" altLang="en-US" dirty="0"/>
              <a:t>   或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spc="-80" dirty="0"/>
              <a:t>其中 </a:t>
            </a:r>
            <a:r>
              <a:rPr lang="en-US" altLang="zh-TW" i="1" spc="-80" dirty="0" err="1"/>
              <a:t>υ</a:t>
            </a:r>
            <a:r>
              <a:rPr lang="en-US" altLang="zh-TW" i="1" spc="-80" baseline="-25000" dirty="0" err="1"/>
              <a:t>x</a:t>
            </a:r>
            <a:r>
              <a:rPr lang="en-US" altLang="zh-TW" i="1" spc="-80" dirty="0"/>
              <a:t> = dx/dt</a:t>
            </a:r>
            <a:r>
              <a:rPr lang="zh-TW" altLang="en-US" i="1" spc="-80" dirty="0"/>
              <a:t>，</a:t>
            </a:r>
            <a:r>
              <a:rPr lang="en-US" altLang="zh-TW" i="1" spc="-80" dirty="0" err="1"/>
              <a:t>υ</a:t>
            </a:r>
            <a:r>
              <a:rPr lang="en-US" altLang="zh-TW" i="1" spc="-80" baseline="-25000" dirty="0" err="1"/>
              <a:t>y</a:t>
            </a:r>
            <a:r>
              <a:rPr lang="en-US" altLang="zh-TW" i="1" spc="-80" dirty="0"/>
              <a:t> = </a:t>
            </a:r>
            <a:r>
              <a:rPr lang="en-US" altLang="zh-TW" i="1" spc="-80" dirty="0" err="1"/>
              <a:t>dy</a:t>
            </a:r>
            <a:r>
              <a:rPr lang="en-US" altLang="zh-TW" i="1" spc="-80" dirty="0"/>
              <a:t>/dt</a:t>
            </a:r>
            <a:r>
              <a:rPr lang="zh-TW" altLang="en-US" i="1" spc="-80" dirty="0"/>
              <a:t>，</a:t>
            </a:r>
            <a:r>
              <a:rPr lang="en-US" altLang="zh-TW" i="1" spc="-80" dirty="0" err="1"/>
              <a:t>υ</a:t>
            </a:r>
            <a:r>
              <a:rPr lang="en-US" altLang="zh-TW" i="1" spc="-80" baseline="-25000" dirty="0" err="1"/>
              <a:t>z</a:t>
            </a:r>
            <a:r>
              <a:rPr lang="en-US" altLang="zh-TW" i="1" spc="-80" dirty="0"/>
              <a:t> = </a:t>
            </a:r>
            <a:r>
              <a:rPr lang="en-US" altLang="zh-TW" i="1" spc="-80" dirty="0" err="1"/>
              <a:t>dz</a:t>
            </a:r>
            <a:r>
              <a:rPr lang="en-US" altLang="zh-TW" i="1" spc="-80" dirty="0"/>
              <a:t>/dt</a:t>
            </a:r>
            <a:r>
              <a:rPr lang="zh-TW" altLang="en-US" spc="-80" dirty="0"/>
              <a:t>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B369A6-518E-4C48-8B31-276F0950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E44AD2-6C46-4BEA-B2A1-3FD80D65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956266-16B5-4CD0-93D4-153695EE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429000"/>
            <a:ext cx="1940242" cy="7800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389F5C-A57D-43DE-9B16-31A6449A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65" y="4509120"/>
            <a:ext cx="63874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0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F7CCEF7-4799-4FC3-A4B3-8E7E5DF5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4.1 </a:t>
            </a:r>
            <a:r>
              <a:rPr lang="zh-TW" altLang="en-US" dirty="0"/>
              <a:t>二維運動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663B50E-0238-444F-AA46-7F1E07135B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spc="-80" dirty="0"/>
              <a:t>v</a:t>
            </a:r>
            <a:r>
              <a:rPr lang="en-US" altLang="zh-TW" spc="-80" dirty="0"/>
              <a:t> </a:t>
            </a:r>
            <a:r>
              <a:rPr lang="zh-TW" altLang="en-US" spc="-80" dirty="0"/>
              <a:t>的方向乃是沿著路徑</a:t>
            </a:r>
            <a:r>
              <a:rPr lang="zh-TW" altLang="en-US" spc="-100" dirty="0"/>
              <a:t>的切線方向。不過要注意的是：此圖並非位置 </a:t>
            </a:r>
            <a:r>
              <a:rPr lang="en-US" altLang="zh-TW" spc="-100" dirty="0"/>
              <a:t>- </a:t>
            </a:r>
            <a:r>
              <a:rPr lang="zh-TW" altLang="en-US" spc="-100" dirty="0"/>
              <a:t>時間關係圖。</a:t>
            </a:r>
            <a:r>
              <a:rPr lang="zh-TW" altLang="en-US" spc="-80" dirty="0"/>
              <a:t>因此 </a:t>
            </a:r>
            <a:r>
              <a:rPr lang="en-US" altLang="zh-TW" b="1" spc="-80" dirty="0"/>
              <a:t>v</a:t>
            </a:r>
            <a:r>
              <a:rPr lang="en-US" altLang="zh-TW" spc="-80" dirty="0"/>
              <a:t> </a:t>
            </a:r>
            <a:r>
              <a:rPr lang="zh-TW" altLang="en-US" spc="-80" dirty="0"/>
              <a:t>的大小，亦即瞬時速率，並非圖中切線的斜率。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53AF04D-4B8F-4EF2-AA04-9452C07213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692839"/>
            <a:ext cx="4038600" cy="433750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0C4E3E-74C3-4571-9D90-77E20C3C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4</a:t>
            </a:r>
            <a:r>
              <a:rPr lang="zh-TW" altLang="en-US"/>
              <a:t>章 平面運動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920D21-02BC-4DAC-A5ED-C908F82E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22557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2595</Words>
  <Application>Microsoft Office PowerPoint</Application>
  <PresentationFormat>如螢幕大小 (4:3)</PresentationFormat>
  <Paragraphs>229</Paragraphs>
  <Slides>47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微軟正黑體</vt:lpstr>
      <vt:lpstr>標楷體</vt:lpstr>
      <vt:lpstr>Arial</vt:lpstr>
      <vt:lpstr>Calibri</vt:lpstr>
      <vt:lpstr>Times New Roman</vt:lpstr>
      <vt:lpstr>Wingdings</vt:lpstr>
      <vt:lpstr>Wingdings 3</vt:lpstr>
      <vt:lpstr>PHYS</vt:lpstr>
      <vt:lpstr>MathType 6.0 Equation</vt:lpstr>
      <vt:lpstr>PowerPoint 簡報</vt:lpstr>
      <vt:lpstr>普通物理學(第三版) 原著：Harris Benson</vt:lpstr>
      <vt:lpstr>第 4 章 平面運動</vt:lpstr>
      <vt:lpstr>本章要點</vt:lpstr>
      <vt:lpstr>本章內容</vt:lpstr>
      <vt:lpstr>4.1 二維運動</vt:lpstr>
      <vt:lpstr>4.1 二維運動</vt:lpstr>
      <vt:lpstr>4.1 二維運動</vt:lpstr>
      <vt:lpstr>4.1 二維運動</vt:lpstr>
      <vt:lpstr>4.1 二維運動</vt:lpstr>
      <vt:lpstr>4.1 二維運動</vt:lpstr>
      <vt:lpstr>4.1 二維運動</vt:lpstr>
      <vt:lpstr>4.1 二維運動</vt:lpstr>
      <vt:lpstr>4.2 拋射體運動</vt:lpstr>
      <vt:lpstr>4.2 拋射體運動</vt:lpstr>
      <vt:lpstr>4.2 拋射體運動</vt:lpstr>
      <vt:lpstr>例題 4.1</vt:lpstr>
      <vt:lpstr>例題 4.2</vt:lpstr>
      <vt:lpstr>例題 4.3</vt:lpstr>
      <vt:lpstr>例題 4.4</vt:lpstr>
      <vt:lpstr>練習題1</vt:lpstr>
      <vt:lpstr>4.3 等速率圓周運動</vt:lpstr>
      <vt:lpstr>4.3 等速率圓周運動</vt:lpstr>
      <vt:lpstr>4.3 等速率圓周運動</vt:lpstr>
      <vt:lpstr>4.3 等速率圓周運動</vt:lpstr>
      <vt:lpstr>4.3 等速率圓周運動</vt:lpstr>
      <vt:lpstr>4.3 等速率圓周運動</vt:lpstr>
      <vt:lpstr>例題 4.5</vt:lpstr>
      <vt:lpstr>例題 4.6</vt:lpstr>
      <vt:lpstr>例題 4.7</vt:lpstr>
      <vt:lpstr>練習題2</vt:lpstr>
      <vt:lpstr>練習題3</vt:lpstr>
      <vt:lpstr>4.4 慣性座標系</vt:lpstr>
      <vt:lpstr>4.4 慣性座標系</vt:lpstr>
      <vt:lpstr>4.5 相對速度</vt:lpstr>
      <vt:lpstr>例題 4.8</vt:lpstr>
      <vt:lpstr>4.5 相對速度</vt:lpstr>
      <vt:lpstr>4.5 相對速度</vt:lpstr>
      <vt:lpstr>4.5 相對速度</vt:lpstr>
      <vt:lpstr>4.5 相對速度</vt:lpstr>
      <vt:lpstr>例題 4.9</vt:lpstr>
      <vt:lpstr>例題 4.10</vt:lpstr>
      <vt:lpstr>4.6 不等速圓周運動</vt:lpstr>
      <vt:lpstr>4.6 不等速圓周運動</vt:lpstr>
      <vt:lpstr>4.6 不等速圓周運動</vt:lpstr>
      <vt:lpstr>4.6 不等速圓周運動</vt:lpstr>
      <vt:lpstr>4.6 不等速圓周運動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OYA-T08</dc:creator>
  <cp:lastModifiedBy>Fenny Lee</cp:lastModifiedBy>
  <cp:revision>104</cp:revision>
  <dcterms:created xsi:type="dcterms:W3CDTF">2017-08-22T06:53:40Z</dcterms:created>
  <dcterms:modified xsi:type="dcterms:W3CDTF">2020-06-03T05:45:40Z</dcterms:modified>
</cp:coreProperties>
</file>